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8" r:id="rId3"/>
    <p:sldId id="257" r:id="rId4"/>
    <p:sldId id="259" r:id="rId5"/>
    <p:sldId id="265" r:id="rId6"/>
    <p:sldId id="260" r:id="rId7"/>
    <p:sldId id="268" r:id="rId8"/>
    <p:sldId id="262" r:id="rId9"/>
    <p:sldId id="263" r:id="rId10"/>
    <p:sldId id="267" r:id="rId11"/>
    <p:sldId id="269" r:id="rId12"/>
    <p:sldId id="270" r:id="rId13"/>
    <p:sldId id="272" r:id="rId14"/>
    <p:sldId id="273" r:id="rId15"/>
  </p:sldIdLst>
  <p:sldSz cx="12188825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52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41"/>
    <p:restoredTop sz="94659"/>
  </p:normalViewPr>
  <p:slideViewPr>
    <p:cSldViewPr>
      <p:cViewPr>
        <p:scale>
          <a:sx n="140" d="100"/>
          <a:sy n="140" d="100"/>
        </p:scale>
        <p:origin x="560" y="432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55D87E-A038-5240-B2CD-00CFB20E7187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45EB3899-B7FA-0740-8132-3E09A4C6414F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RTL</a:t>
          </a:r>
          <a:endParaRPr lang="en-US" dirty="0">
            <a:solidFill>
              <a:schemeClr val="tx1"/>
            </a:solidFill>
          </a:endParaRPr>
        </a:p>
      </dgm:t>
    </dgm:pt>
    <dgm:pt modelId="{A13758F4-FF91-164B-836D-38095CC0D045}" type="parTrans" cxnId="{3580C7E2-6831-5D4E-BC05-24F53D668C89}">
      <dgm:prSet/>
      <dgm:spPr/>
      <dgm:t>
        <a:bodyPr/>
        <a:lstStyle/>
        <a:p>
          <a:endParaRPr lang="en-US"/>
        </a:p>
      </dgm:t>
    </dgm:pt>
    <dgm:pt modelId="{5FE62CC5-AE30-F74A-8D18-870B5979C269}" type="sibTrans" cxnId="{3580C7E2-6831-5D4E-BC05-24F53D668C89}">
      <dgm:prSet/>
      <dgm:spPr/>
      <dgm:t>
        <a:bodyPr/>
        <a:lstStyle/>
        <a:p>
          <a:endParaRPr lang="en-US" dirty="0"/>
        </a:p>
      </dgm:t>
    </dgm:pt>
    <dgm:pt modelId="{F33E7B5D-D2ED-A249-AEF2-3EBC56786E51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Synthesis</a:t>
          </a:r>
          <a:endParaRPr lang="en-US" dirty="0">
            <a:solidFill>
              <a:schemeClr val="tx1"/>
            </a:solidFill>
          </a:endParaRPr>
        </a:p>
      </dgm:t>
    </dgm:pt>
    <dgm:pt modelId="{6E76B737-3679-1149-9938-9B4AC2C80628}" type="parTrans" cxnId="{49121B89-4F0F-854B-8C96-2EE0602F02CF}">
      <dgm:prSet/>
      <dgm:spPr/>
      <dgm:t>
        <a:bodyPr/>
        <a:lstStyle/>
        <a:p>
          <a:endParaRPr lang="en-US"/>
        </a:p>
      </dgm:t>
    </dgm:pt>
    <dgm:pt modelId="{3A9A1D56-802E-A544-A0E9-0BD8B57C01E6}" type="sibTrans" cxnId="{49121B89-4F0F-854B-8C96-2EE0602F02CF}">
      <dgm:prSet/>
      <dgm:spPr/>
      <dgm:t>
        <a:bodyPr/>
        <a:lstStyle/>
        <a:p>
          <a:endParaRPr lang="en-US"/>
        </a:p>
      </dgm:t>
    </dgm:pt>
    <dgm:pt modelId="{B3453B09-08A0-9B43-81E7-FE195DDFF61A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>
              <a:solidFill>
                <a:schemeClr val="tx2"/>
              </a:solidFill>
            </a:rPr>
            <a:t>Place &amp; Route</a:t>
          </a:r>
          <a:endParaRPr lang="en-US" dirty="0">
            <a:solidFill>
              <a:schemeClr val="tx2"/>
            </a:solidFill>
          </a:endParaRPr>
        </a:p>
      </dgm:t>
    </dgm:pt>
    <dgm:pt modelId="{F2A3B2B4-3FF4-7D4C-8051-597AF72A16F7}" type="parTrans" cxnId="{B5A4A634-17CE-FE44-9865-FF75EDD1AF2F}">
      <dgm:prSet/>
      <dgm:spPr/>
      <dgm:t>
        <a:bodyPr/>
        <a:lstStyle/>
        <a:p>
          <a:endParaRPr lang="en-US"/>
        </a:p>
      </dgm:t>
    </dgm:pt>
    <dgm:pt modelId="{BA321B4D-4EF5-5A40-8D43-B0D5C9088703}" type="sibTrans" cxnId="{B5A4A634-17CE-FE44-9865-FF75EDD1AF2F}">
      <dgm:prSet/>
      <dgm:spPr/>
      <dgm:t>
        <a:bodyPr/>
        <a:lstStyle/>
        <a:p>
          <a:endParaRPr lang="en-US"/>
        </a:p>
      </dgm:t>
    </dgm:pt>
    <dgm:pt modelId="{108BD1B1-F80D-344E-A065-8D78EF1311A8}">
      <dgm:prSet/>
      <dgm:spPr>
        <a:solidFill>
          <a:schemeClr val="accent5"/>
        </a:solidFill>
      </dgm:spPr>
      <dgm:t>
        <a:bodyPr/>
        <a:lstStyle/>
        <a:p>
          <a:r>
            <a:rPr lang="en-US" dirty="0" smtClean="0">
              <a:solidFill>
                <a:schemeClr val="tx2"/>
              </a:solidFill>
            </a:rPr>
            <a:t>Fabrication</a:t>
          </a:r>
          <a:endParaRPr lang="en-US" dirty="0">
            <a:solidFill>
              <a:schemeClr val="tx2"/>
            </a:solidFill>
          </a:endParaRPr>
        </a:p>
      </dgm:t>
    </dgm:pt>
    <dgm:pt modelId="{1E7DB5AD-8980-D344-9907-5BE791867F54}" type="parTrans" cxnId="{1F448A97-6F88-A54B-AB66-09B365F62C16}">
      <dgm:prSet/>
      <dgm:spPr/>
      <dgm:t>
        <a:bodyPr/>
        <a:lstStyle/>
        <a:p>
          <a:endParaRPr lang="en-US"/>
        </a:p>
      </dgm:t>
    </dgm:pt>
    <dgm:pt modelId="{0092E733-84BF-684A-AB75-DBC20C506F46}" type="sibTrans" cxnId="{1F448A97-6F88-A54B-AB66-09B365F62C16}">
      <dgm:prSet/>
      <dgm:spPr/>
      <dgm:t>
        <a:bodyPr/>
        <a:lstStyle/>
        <a:p>
          <a:endParaRPr lang="en-US"/>
        </a:p>
      </dgm:t>
    </dgm:pt>
    <dgm:pt modelId="{D958ACC4-E321-504F-A83A-165FB5A388CE}" type="pres">
      <dgm:prSet presAssocID="{A955D87E-A038-5240-B2CD-00CFB20E7187}" presName="Name0" presStyleCnt="0">
        <dgm:presLayoutVars>
          <dgm:dir/>
          <dgm:resizeHandles val="exact"/>
        </dgm:presLayoutVars>
      </dgm:prSet>
      <dgm:spPr/>
    </dgm:pt>
    <dgm:pt modelId="{A325DFA3-8295-1642-B4D9-F53954EE6644}" type="pres">
      <dgm:prSet presAssocID="{45EB3899-B7FA-0740-8132-3E09A4C6414F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BA280-C636-B44E-9D0C-3E6EA5B05DCC}" type="pres">
      <dgm:prSet presAssocID="{5FE62CC5-AE30-F74A-8D18-870B5979C269}" presName="sibTrans" presStyleLbl="sibTrans2D1" presStyleIdx="0" presStyleCnt="3"/>
      <dgm:spPr/>
      <dgm:t>
        <a:bodyPr/>
        <a:lstStyle/>
        <a:p>
          <a:endParaRPr lang="en-US"/>
        </a:p>
      </dgm:t>
    </dgm:pt>
    <dgm:pt modelId="{62759970-8BDC-D94D-993C-39D0EF13A04E}" type="pres">
      <dgm:prSet presAssocID="{5FE62CC5-AE30-F74A-8D18-870B5979C269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12DDF214-A9FD-BE43-A514-671940EF794C}" type="pres">
      <dgm:prSet presAssocID="{F33E7B5D-D2ED-A249-AEF2-3EBC56786E51}" presName="node" presStyleLbl="node1" presStyleIdx="1" presStyleCnt="4">
        <dgm:presLayoutVars>
          <dgm:bulletEnabled val="1"/>
        </dgm:presLayoutVars>
      </dgm:prSet>
      <dgm:spPr/>
    </dgm:pt>
    <dgm:pt modelId="{A9C87CDB-1F86-8146-8127-3B0356C5531D}" type="pres">
      <dgm:prSet presAssocID="{3A9A1D56-802E-A544-A0E9-0BD8B57C01E6}" presName="sibTrans" presStyleLbl="sibTrans2D1" presStyleIdx="1" presStyleCnt="3"/>
      <dgm:spPr/>
    </dgm:pt>
    <dgm:pt modelId="{7B4FF781-AC77-864A-BBB7-BB898CF67B58}" type="pres">
      <dgm:prSet presAssocID="{3A9A1D56-802E-A544-A0E9-0BD8B57C01E6}" presName="connectorText" presStyleLbl="sibTrans2D1" presStyleIdx="1" presStyleCnt="3"/>
      <dgm:spPr/>
    </dgm:pt>
    <dgm:pt modelId="{9A95361E-95AB-7744-8584-BB743DD70CC7}" type="pres">
      <dgm:prSet presAssocID="{B3453B09-08A0-9B43-81E7-FE195DDFF61A}" presName="node" presStyleLbl="node1" presStyleIdx="2" presStyleCnt="4">
        <dgm:presLayoutVars>
          <dgm:bulletEnabled val="1"/>
        </dgm:presLayoutVars>
      </dgm:prSet>
      <dgm:spPr/>
    </dgm:pt>
    <dgm:pt modelId="{8F8A89E7-014B-B440-8F6D-C563C59A6FCF}" type="pres">
      <dgm:prSet presAssocID="{BA321B4D-4EF5-5A40-8D43-B0D5C9088703}" presName="sibTrans" presStyleLbl="sibTrans2D1" presStyleIdx="2" presStyleCnt="3"/>
      <dgm:spPr/>
    </dgm:pt>
    <dgm:pt modelId="{610EF676-3D25-324D-9A02-DB2854640EEE}" type="pres">
      <dgm:prSet presAssocID="{BA321B4D-4EF5-5A40-8D43-B0D5C9088703}" presName="connectorText" presStyleLbl="sibTrans2D1" presStyleIdx="2" presStyleCnt="3"/>
      <dgm:spPr/>
    </dgm:pt>
    <dgm:pt modelId="{9FF3A49D-3AA1-BC43-AA0C-450616099DC2}" type="pres">
      <dgm:prSet presAssocID="{108BD1B1-F80D-344E-A065-8D78EF1311A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121B89-4F0F-854B-8C96-2EE0602F02CF}" srcId="{A955D87E-A038-5240-B2CD-00CFB20E7187}" destId="{F33E7B5D-D2ED-A249-AEF2-3EBC56786E51}" srcOrd="1" destOrd="0" parTransId="{6E76B737-3679-1149-9938-9B4AC2C80628}" sibTransId="{3A9A1D56-802E-A544-A0E9-0BD8B57C01E6}"/>
    <dgm:cxn modelId="{0566FE62-03C1-6347-B7A0-D4ED50008DD6}" type="presOf" srcId="{A955D87E-A038-5240-B2CD-00CFB20E7187}" destId="{D958ACC4-E321-504F-A83A-165FB5A388CE}" srcOrd="0" destOrd="0" presId="urn:microsoft.com/office/officeart/2005/8/layout/process1"/>
    <dgm:cxn modelId="{3580C7E2-6831-5D4E-BC05-24F53D668C89}" srcId="{A955D87E-A038-5240-B2CD-00CFB20E7187}" destId="{45EB3899-B7FA-0740-8132-3E09A4C6414F}" srcOrd="0" destOrd="0" parTransId="{A13758F4-FF91-164B-836D-38095CC0D045}" sibTransId="{5FE62CC5-AE30-F74A-8D18-870B5979C269}"/>
    <dgm:cxn modelId="{B5A4A634-17CE-FE44-9865-FF75EDD1AF2F}" srcId="{A955D87E-A038-5240-B2CD-00CFB20E7187}" destId="{B3453B09-08A0-9B43-81E7-FE195DDFF61A}" srcOrd="2" destOrd="0" parTransId="{F2A3B2B4-3FF4-7D4C-8051-597AF72A16F7}" sibTransId="{BA321B4D-4EF5-5A40-8D43-B0D5C9088703}"/>
    <dgm:cxn modelId="{B72D95A7-FB18-0447-806A-214759FC80E2}" type="presOf" srcId="{5FE62CC5-AE30-F74A-8D18-870B5979C269}" destId="{62759970-8BDC-D94D-993C-39D0EF13A04E}" srcOrd="1" destOrd="0" presId="urn:microsoft.com/office/officeart/2005/8/layout/process1"/>
    <dgm:cxn modelId="{61AB1710-55B1-4546-B6C9-0789ECCEFA4D}" type="presOf" srcId="{BA321B4D-4EF5-5A40-8D43-B0D5C9088703}" destId="{610EF676-3D25-324D-9A02-DB2854640EEE}" srcOrd="1" destOrd="0" presId="urn:microsoft.com/office/officeart/2005/8/layout/process1"/>
    <dgm:cxn modelId="{0D1E2773-FC96-1447-AEC4-7AF992743FF1}" type="presOf" srcId="{F33E7B5D-D2ED-A249-AEF2-3EBC56786E51}" destId="{12DDF214-A9FD-BE43-A514-671940EF794C}" srcOrd="0" destOrd="0" presId="urn:microsoft.com/office/officeart/2005/8/layout/process1"/>
    <dgm:cxn modelId="{67294EE9-82C2-334D-A5B3-03CDE5ADDB4A}" type="presOf" srcId="{3A9A1D56-802E-A544-A0E9-0BD8B57C01E6}" destId="{A9C87CDB-1F86-8146-8127-3B0356C5531D}" srcOrd="0" destOrd="0" presId="urn:microsoft.com/office/officeart/2005/8/layout/process1"/>
    <dgm:cxn modelId="{B8D7B55E-40AE-C24B-BD11-0C4FD9FF68FF}" type="presOf" srcId="{45EB3899-B7FA-0740-8132-3E09A4C6414F}" destId="{A325DFA3-8295-1642-B4D9-F53954EE6644}" srcOrd="0" destOrd="0" presId="urn:microsoft.com/office/officeart/2005/8/layout/process1"/>
    <dgm:cxn modelId="{820228C1-7ACA-6C48-99A3-AC7108FCA501}" type="presOf" srcId="{BA321B4D-4EF5-5A40-8D43-B0D5C9088703}" destId="{8F8A89E7-014B-B440-8F6D-C563C59A6FCF}" srcOrd="0" destOrd="0" presId="urn:microsoft.com/office/officeart/2005/8/layout/process1"/>
    <dgm:cxn modelId="{1F448A97-6F88-A54B-AB66-09B365F62C16}" srcId="{A955D87E-A038-5240-B2CD-00CFB20E7187}" destId="{108BD1B1-F80D-344E-A065-8D78EF1311A8}" srcOrd="3" destOrd="0" parTransId="{1E7DB5AD-8980-D344-9907-5BE791867F54}" sibTransId="{0092E733-84BF-684A-AB75-DBC20C506F46}"/>
    <dgm:cxn modelId="{7FE02D47-13A6-BA49-B7EE-D68D2DCEF456}" type="presOf" srcId="{3A9A1D56-802E-A544-A0E9-0BD8B57C01E6}" destId="{7B4FF781-AC77-864A-BBB7-BB898CF67B58}" srcOrd="1" destOrd="0" presId="urn:microsoft.com/office/officeart/2005/8/layout/process1"/>
    <dgm:cxn modelId="{0544C546-5263-9E4C-A97D-1A0EEE9129EA}" type="presOf" srcId="{5FE62CC5-AE30-F74A-8D18-870B5979C269}" destId="{1F1BA280-C636-B44E-9D0C-3E6EA5B05DCC}" srcOrd="0" destOrd="0" presId="urn:microsoft.com/office/officeart/2005/8/layout/process1"/>
    <dgm:cxn modelId="{218D7712-8DD2-CB42-ABCA-14364EA306C0}" type="presOf" srcId="{108BD1B1-F80D-344E-A065-8D78EF1311A8}" destId="{9FF3A49D-3AA1-BC43-AA0C-450616099DC2}" srcOrd="0" destOrd="0" presId="urn:microsoft.com/office/officeart/2005/8/layout/process1"/>
    <dgm:cxn modelId="{105C471E-359C-1345-A32D-5DC7F7CFB36B}" type="presOf" srcId="{B3453B09-08A0-9B43-81E7-FE195DDFF61A}" destId="{9A95361E-95AB-7744-8584-BB743DD70CC7}" srcOrd="0" destOrd="0" presId="urn:microsoft.com/office/officeart/2005/8/layout/process1"/>
    <dgm:cxn modelId="{7AF51F58-7EEE-B34F-9D47-C22FCCF3EE9E}" type="presParOf" srcId="{D958ACC4-E321-504F-A83A-165FB5A388CE}" destId="{A325DFA3-8295-1642-B4D9-F53954EE6644}" srcOrd="0" destOrd="0" presId="urn:microsoft.com/office/officeart/2005/8/layout/process1"/>
    <dgm:cxn modelId="{96B98E08-1A14-924C-86B3-5ABAD4DAA137}" type="presParOf" srcId="{D958ACC4-E321-504F-A83A-165FB5A388CE}" destId="{1F1BA280-C636-B44E-9D0C-3E6EA5B05DCC}" srcOrd="1" destOrd="0" presId="urn:microsoft.com/office/officeart/2005/8/layout/process1"/>
    <dgm:cxn modelId="{9CD9C112-7193-6946-8254-012EF7569A94}" type="presParOf" srcId="{1F1BA280-C636-B44E-9D0C-3E6EA5B05DCC}" destId="{62759970-8BDC-D94D-993C-39D0EF13A04E}" srcOrd="0" destOrd="0" presId="urn:microsoft.com/office/officeart/2005/8/layout/process1"/>
    <dgm:cxn modelId="{53EC6A40-1AB8-3E43-9793-28EDC48C3E69}" type="presParOf" srcId="{D958ACC4-E321-504F-A83A-165FB5A388CE}" destId="{12DDF214-A9FD-BE43-A514-671940EF794C}" srcOrd="2" destOrd="0" presId="urn:microsoft.com/office/officeart/2005/8/layout/process1"/>
    <dgm:cxn modelId="{7CFE8CF8-8B14-0B4C-B81B-EDEFB356BB61}" type="presParOf" srcId="{D958ACC4-E321-504F-A83A-165FB5A388CE}" destId="{A9C87CDB-1F86-8146-8127-3B0356C5531D}" srcOrd="3" destOrd="0" presId="urn:microsoft.com/office/officeart/2005/8/layout/process1"/>
    <dgm:cxn modelId="{D2922AFB-4474-C847-A836-2C5767DC9AED}" type="presParOf" srcId="{A9C87CDB-1F86-8146-8127-3B0356C5531D}" destId="{7B4FF781-AC77-864A-BBB7-BB898CF67B58}" srcOrd="0" destOrd="0" presId="urn:microsoft.com/office/officeart/2005/8/layout/process1"/>
    <dgm:cxn modelId="{47B555DE-4E87-CF4C-B265-BC151F2431C8}" type="presParOf" srcId="{D958ACC4-E321-504F-A83A-165FB5A388CE}" destId="{9A95361E-95AB-7744-8584-BB743DD70CC7}" srcOrd="4" destOrd="0" presId="urn:microsoft.com/office/officeart/2005/8/layout/process1"/>
    <dgm:cxn modelId="{ACA3FCB4-DD3D-0948-8D50-C69459A2C8D1}" type="presParOf" srcId="{D958ACC4-E321-504F-A83A-165FB5A388CE}" destId="{8F8A89E7-014B-B440-8F6D-C563C59A6FCF}" srcOrd="5" destOrd="0" presId="urn:microsoft.com/office/officeart/2005/8/layout/process1"/>
    <dgm:cxn modelId="{10A41644-93E3-134C-A590-469BCC397A46}" type="presParOf" srcId="{8F8A89E7-014B-B440-8F6D-C563C59A6FCF}" destId="{610EF676-3D25-324D-9A02-DB2854640EEE}" srcOrd="0" destOrd="0" presId="urn:microsoft.com/office/officeart/2005/8/layout/process1"/>
    <dgm:cxn modelId="{56BD7631-C1B6-A54C-9B6B-00E55EAA2797}" type="presParOf" srcId="{D958ACC4-E321-504F-A83A-165FB5A388CE}" destId="{9FF3A49D-3AA1-BC43-AA0C-450616099DC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55D87E-A038-5240-B2CD-00CFB20E7187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45EB3899-B7FA-0740-8132-3E09A4C6414F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Nemo</a:t>
          </a:r>
          <a:endParaRPr lang="en-US" dirty="0">
            <a:solidFill>
              <a:schemeClr val="tx1"/>
            </a:solidFill>
          </a:endParaRPr>
        </a:p>
      </dgm:t>
    </dgm:pt>
    <dgm:pt modelId="{A13758F4-FF91-164B-836D-38095CC0D045}" type="parTrans" cxnId="{3580C7E2-6831-5D4E-BC05-24F53D668C89}">
      <dgm:prSet/>
      <dgm:spPr/>
      <dgm:t>
        <a:bodyPr/>
        <a:lstStyle/>
        <a:p>
          <a:endParaRPr lang="en-US"/>
        </a:p>
      </dgm:t>
    </dgm:pt>
    <dgm:pt modelId="{5FE62CC5-AE30-F74A-8D18-870B5979C269}" type="sibTrans" cxnId="{3580C7E2-6831-5D4E-BC05-24F53D668C89}">
      <dgm:prSet/>
      <dgm:spPr/>
      <dgm:t>
        <a:bodyPr/>
        <a:lstStyle/>
        <a:p>
          <a:endParaRPr lang="en-US" dirty="0"/>
        </a:p>
      </dgm:t>
    </dgm:pt>
    <dgm:pt modelId="{F33E7B5D-D2ED-A249-AEF2-3EBC56786E51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GDSII-Score</a:t>
          </a:r>
          <a:endParaRPr lang="en-US" dirty="0">
            <a:solidFill>
              <a:schemeClr val="tx1"/>
            </a:solidFill>
          </a:endParaRPr>
        </a:p>
      </dgm:t>
    </dgm:pt>
    <dgm:pt modelId="{6E76B737-3679-1149-9938-9B4AC2C80628}" type="parTrans" cxnId="{49121B89-4F0F-854B-8C96-2EE0602F02CF}">
      <dgm:prSet/>
      <dgm:spPr/>
      <dgm:t>
        <a:bodyPr/>
        <a:lstStyle/>
        <a:p>
          <a:endParaRPr lang="en-US"/>
        </a:p>
      </dgm:t>
    </dgm:pt>
    <dgm:pt modelId="{3A9A1D56-802E-A544-A0E9-0BD8B57C01E6}" type="sibTrans" cxnId="{49121B89-4F0F-854B-8C96-2EE0602F02CF}">
      <dgm:prSet/>
      <dgm:spPr/>
      <dgm:t>
        <a:bodyPr/>
        <a:lstStyle/>
        <a:p>
          <a:endParaRPr lang="en-US"/>
        </a:p>
      </dgm:t>
    </dgm:pt>
    <dgm:pt modelId="{D958ACC4-E321-504F-A83A-165FB5A388CE}" type="pres">
      <dgm:prSet presAssocID="{A955D87E-A038-5240-B2CD-00CFB20E7187}" presName="Name0" presStyleCnt="0">
        <dgm:presLayoutVars>
          <dgm:dir/>
          <dgm:resizeHandles val="exact"/>
        </dgm:presLayoutVars>
      </dgm:prSet>
      <dgm:spPr/>
    </dgm:pt>
    <dgm:pt modelId="{A325DFA3-8295-1642-B4D9-F53954EE6644}" type="pres">
      <dgm:prSet presAssocID="{45EB3899-B7FA-0740-8132-3E09A4C6414F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BA280-C636-B44E-9D0C-3E6EA5B05DCC}" type="pres">
      <dgm:prSet presAssocID="{5FE62CC5-AE30-F74A-8D18-870B5979C269}" presName="sibTrans" presStyleLbl="sibTrans2D1" presStyleIdx="0" presStyleCnt="1" custScaleX="94339" custScaleY="69897" custLinFactNeighborX="-932" custLinFactNeighborY="2399"/>
      <dgm:spPr/>
      <dgm:t>
        <a:bodyPr/>
        <a:lstStyle/>
        <a:p>
          <a:endParaRPr lang="en-US"/>
        </a:p>
      </dgm:t>
    </dgm:pt>
    <dgm:pt modelId="{62759970-8BDC-D94D-993C-39D0EF13A04E}" type="pres">
      <dgm:prSet presAssocID="{5FE62CC5-AE30-F74A-8D18-870B5979C269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12DDF214-A9FD-BE43-A514-671940EF794C}" type="pres">
      <dgm:prSet presAssocID="{F33E7B5D-D2ED-A249-AEF2-3EBC56786E51}" presName="node" presStyleLbl="node1" presStyleIdx="1" presStyleCnt="2">
        <dgm:presLayoutVars>
          <dgm:bulletEnabled val="1"/>
        </dgm:presLayoutVars>
      </dgm:prSet>
      <dgm:spPr/>
    </dgm:pt>
  </dgm:ptLst>
  <dgm:cxnLst>
    <dgm:cxn modelId="{3580C7E2-6831-5D4E-BC05-24F53D668C89}" srcId="{A955D87E-A038-5240-B2CD-00CFB20E7187}" destId="{45EB3899-B7FA-0740-8132-3E09A4C6414F}" srcOrd="0" destOrd="0" parTransId="{A13758F4-FF91-164B-836D-38095CC0D045}" sibTransId="{5FE62CC5-AE30-F74A-8D18-870B5979C269}"/>
    <dgm:cxn modelId="{BBAC0E4F-1847-7148-8F32-99A62245DBF3}" type="presOf" srcId="{5FE62CC5-AE30-F74A-8D18-870B5979C269}" destId="{1F1BA280-C636-B44E-9D0C-3E6EA5B05DCC}" srcOrd="0" destOrd="0" presId="urn:microsoft.com/office/officeart/2005/8/layout/process1"/>
    <dgm:cxn modelId="{49121B89-4F0F-854B-8C96-2EE0602F02CF}" srcId="{A955D87E-A038-5240-B2CD-00CFB20E7187}" destId="{F33E7B5D-D2ED-A249-AEF2-3EBC56786E51}" srcOrd="1" destOrd="0" parTransId="{6E76B737-3679-1149-9938-9B4AC2C80628}" sibTransId="{3A9A1D56-802E-A544-A0E9-0BD8B57C01E6}"/>
    <dgm:cxn modelId="{DD143EB6-D03E-B34B-804C-C535748A69F7}" type="presOf" srcId="{F33E7B5D-D2ED-A249-AEF2-3EBC56786E51}" destId="{12DDF214-A9FD-BE43-A514-671940EF794C}" srcOrd="0" destOrd="0" presId="urn:microsoft.com/office/officeart/2005/8/layout/process1"/>
    <dgm:cxn modelId="{F6EA043A-3B97-1140-8BC6-9DD61CB7C6B4}" type="presOf" srcId="{5FE62CC5-AE30-F74A-8D18-870B5979C269}" destId="{62759970-8BDC-D94D-993C-39D0EF13A04E}" srcOrd="1" destOrd="0" presId="urn:microsoft.com/office/officeart/2005/8/layout/process1"/>
    <dgm:cxn modelId="{D14715C4-D278-2C4B-A3F1-2F1ACDE8D1B2}" type="presOf" srcId="{A955D87E-A038-5240-B2CD-00CFB20E7187}" destId="{D958ACC4-E321-504F-A83A-165FB5A388CE}" srcOrd="0" destOrd="0" presId="urn:microsoft.com/office/officeart/2005/8/layout/process1"/>
    <dgm:cxn modelId="{5C115DFB-BD25-AB46-8941-4D8E13B373F0}" type="presOf" srcId="{45EB3899-B7FA-0740-8132-3E09A4C6414F}" destId="{A325DFA3-8295-1642-B4D9-F53954EE6644}" srcOrd="0" destOrd="0" presId="urn:microsoft.com/office/officeart/2005/8/layout/process1"/>
    <dgm:cxn modelId="{3F58A139-4B76-284B-AEB7-4D766D6613D2}" type="presParOf" srcId="{D958ACC4-E321-504F-A83A-165FB5A388CE}" destId="{A325DFA3-8295-1642-B4D9-F53954EE6644}" srcOrd="0" destOrd="0" presId="urn:microsoft.com/office/officeart/2005/8/layout/process1"/>
    <dgm:cxn modelId="{B20C5EDA-0F21-D646-B2A0-1DF129DA81CB}" type="presParOf" srcId="{D958ACC4-E321-504F-A83A-165FB5A388CE}" destId="{1F1BA280-C636-B44E-9D0C-3E6EA5B05DCC}" srcOrd="1" destOrd="0" presId="urn:microsoft.com/office/officeart/2005/8/layout/process1"/>
    <dgm:cxn modelId="{442BFA16-C23A-8148-AF8A-9E9EF46257EB}" type="presParOf" srcId="{1F1BA280-C636-B44E-9D0C-3E6EA5B05DCC}" destId="{62759970-8BDC-D94D-993C-39D0EF13A04E}" srcOrd="0" destOrd="0" presId="urn:microsoft.com/office/officeart/2005/8/layout/process1"/>
    <dgm:cxn modelId="{C2F849D3-5E8D-1C47-8085-0C8580C536AB}" type="presParOf" srcId="{D958ACC4-E321-504F-A83A-165FB5A388CE}" destId="{12DDF214-A9FD-BE43-A514-671940EF794C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55D87E-A038-5240-B2CD-00CFB20E7187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45EB3899-B7FA-0740-8132-3E09A4C6414F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RTL</a:t>
          </a:r>
          <a:endParaRPr lang="en-US" dirty="0">
            <a:solidFill>
              <a:schemeClr val="tx1"/>
            </a:solidFill>
          </a:endParaRPr>
        </a:p>
      </dgm:t>
    </dgm:pt>
    <dgm:pt modelId="{A13758F4-FF91-164B-836D-38095CC0D045}" type="parTrans" cxnId="{3580C7E2-6831-5D4E-BC05-24F53D668C89}">
      <dgm:prSet/>
      <dgm:spPr/>
      <dgm:t>
        <a:bodyPr/>
        <a:lstStyle/>
        <a:p>
          <a:endParaRPr lang="en-US"/>
        </a:p>
      </dgm:t>
    </dgm:pt>
    <dgm:pt modelId="{5FE62CC5-AE30-F74A-8D18-870B5979C269}" type="sibTrans" cxnId="{3580C7E2-6831-5D4E-BC05-24F53D668C89}">
      <dgm:prSet/>
      <dgm:spPr/>
      <dgm:t>
        <a:bodyPr/>
        <a:lstStyle/>
        <a:p>
          <a:endParaRPr lang="en-US" dirty="0"/>
        </a:p>
      </dgm:t>
    </dgm:pt>
    <dgm:pt modelId="{F33E7B5D-D2ED-A249-AEF2-3EBC56786E51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Synthesis</a:t>
          </a:r>
          <a:endParaRPr lang="en-US" dirty="0">
            <a:solidFill>
              <a:schemeClr val="tx1"/>
            </a:solidFill>
          </a:endParaRPr>
        </a:p>
      </dgm:t>
    </dgm:pt>
    <dgm:pt modelId="{6E76B737-3679-1149-9938-9B4AC2C80628}" type="parTrans" cxnId="{49121B89-4F0F-854B-8C96-2EE0602F02CF}">
      <dgm:prSet/>
      <dgm:spPr/>
      <dgm:t>
        <a:bodyPr/>
        <a:lstStyle/>
        <a:p>
          <a:endParaRPr lang="en-US"/>
        </a:p>
      </dgm:t>
    </dgm:pt>
    <dgm:pt modelId="{3A9A1D56-802E-A544-A0E9-0BD8B57C01E6}" type="sibTrans" cxnId="{49121B89-4F0F-854B-8C96-2EE0602F02CF}">
      <dgm:prSet/>
      <dgm:spPr/>
      <dgm:t>
        <a:bodyPr/>
        <a:lstStyle/>
        <a:p>
          <a:endParaRPr lang="en-US"/>
        </a:p>
      </dgm:t>
    </dgm:pt>
    <dgm:pt modelId="{B3453B09-08A0-9B43-81E7-FE195DDFF61A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>
              <a:solidFill>
                <a:schemeClr val="tx2"/>
              </a:solidFill>
            </a:rPr>
            <a:t>Place &amp; Route</a:t>
          </a:r>
          <a:endParaRPr lang="en-US" dirty="0">
            <a:solidFill>
              <a:schemeClr val="tx2"/>
            </a:solidFill>
          </a:endParaRPr>
        </a:p>
      </dgm:t>
    </dgm:pt>
    <dgm:pt modelId="{F2A3B2B4-3FF4-7D4C-8051-597AF72A16F7}" type="parTrans" cxnId="{B5A4A634-17CE-FE44-9865-FF75EDD1AF2F}">
      <dgm:prSet/>
      <dgm:spPr/>
      <dgm:t>
        <a:bodyPr/>
        <a:lstStyle/>
        <a:p>
          <a:endParaRPr lang="en-US"/>
        </a:p>
      </dgm:t>
    </dgm:pt>
    <dgm:pt modelId="{BA321B4D-4EF5-5A40-8D43-B0D5C9088703}" type="sibTrans" cxnId="{B5A4A634-17CE-FE44-9865-FF75EDD1AF2F}">
      <dgm:prSet/>
      <dgm:spPr/>
      <dgm:t>
        <a:bodyPr/>
        <a:lstStyle/>
        <a:p>
          <a:endParaRPr lang="en-US"/>
        </a:p>
      </dgm:t>
    </dgm:pt>
    <dgm:pt modelId="{108BD1B1-F80D-344E-A065-8D78EF1311A8}">
      <dgm:prSet/>
      <dgm:spPr>
        <a:solidFill>
          <a:schemeClr val="accent5"/>
        </a:solidFill>
      </dgm:spPr>
      <dgm:t>
        <a:bodyPr/>
        <a:lstStyle/>
        <a:p>
          <a:r>
            <a:rPr lang="en-US" dirty="0" smtClean="0">
              <a:solidFill>
                <a:schemeClr val="tx2"/>
              </a:solidFill>
            </a:rPr>
            <a:t>Fabrication</a:t>
          </a:r>
          <a:endParaRPr lang="en-US" dirty="0">
            <a:solidFill>
              <a:schemeClr val="tx2"/>
            </a:solidFill>
          </a:endParaRPr>
        </a:p>
      </dgm:t>
    </dgm:pt>
    <dgm:pt modelId="{1E7DB5AD-8980-D344-9907-5BE791867F54}" type="parTrans" cxnId="{1F448A97-6F88-A54B-AB66-09B365F62C16}">
      <dgm:prSet/>
      <dgm:spPr/>
      <dgm:t>
        <a:bodyPr/>
        <a:lstStyle/>
        <a:p>
          <a:endParaRPr lang="en-US"/>
        </a:p>
      </dgm:t>
    </dgm:pt>
    <dgm:pt modelId="{0092E733-84BF-684A-AB75-DBC20C506F46}" type="sibTrans" cxnId="{1F448A97-6F88-A54B-AB66-09B365F62C16}">
      <dgm:prSet/>
      <dgm:spPr/>
      <dgm:t>
        <a:bodyPr/>
        <a:lstStyle/>
        <a:p>
          <a:endParaRPr lang="en-US"/>
        </a:p>
      </dgm:t>
    </dgm:pt>
    <dgm:pt modelId="{D958ACC4-E321-504F-A83A-165FB5A388CE}" type="pres">
      <dgm:prSet presAssocID="{A955D87E-A038-5240-B2CD-00CFB20E7187}" presName="Name0" presStyleCnt="0">
        <dgm:presLayoutVars>
          <dgm:dir/>
          <dgm:resizeHandles val="exact"/>
        </dgm:presLayoutVars>
      </dgm:prSet>
      <dgm:spPr/>
    </dgm:pt>
    <dgm:pt modelId="{A325DFA3-8295-1642-B4D9-F53954EE6644}" type="pres">
      <dgm:prSet presAssocID="{45EB3899-B7FA-0740-8132-3E09A4C6414F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BA280-C636-B44E-9D0C-3E6EA5B05DCC}" type="pres">
      <dgm:prSet presAssocID="{5FE62CC5-AE30-F74A-8D18-870B5979C269}" presName="sibTrans" presStyleLbl="sibTrans2D1" presStyleIdx="0" presStyleCnt="3"/>
      <dgm:spPr/>
      <dgm:t>
        <a:bodyPr/>
        <a:lstStyle/>
        <a:p>
          <a:endParaRPr lang="en-US"/>
        </a:p>
      </dgm:t>
    </dgm:pt>
    <dgm:pt modelId="{62759970-8BDC-D94D-993C-39D0EF13A04E}" type="pres">
      <dgm:prSet presAssocID="{5FE62CC5-AE30-F74A-8D18-870B5979C269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12DDF214-A9FD-BE43-A514-671940EF794C}" type="pres">
      <dgm:prSet presAssocID="{F33E7B5D-D2ED-A249-AEF2-3EBC56786E51}" presName="node" presStyleLbl="node1" presStyleIdx="1" presStyleCnt="4">
        <dgm:presLayoutVars>
          <dgm:bulletEnabled val="1"/>
        </dgm:presLayoutVars>
      </dgm:prSet>
      <dgm:spPr/>
    </dgm:pt>
    <dgm:pt modelId="{A9C87CDB-1F86-8146-8127-3B0356C5531D}" type="pres">
      <dgm:prSet presAssocID="{3A9A1D56-802E-A544-A0E9-0BD8B57C01E6}" presName="sibTrans" presStyleLbl="sibTrans2D1" presStyleIdx="1" presStyleCnt="3"/>
      <dgm:spPr/>
    </dgm:pt>
    <dgm:pt modelId="{7B4FF781-AC77-864A-BBB7-BB898CF67B58}" type="pres">
      <dgm:prSet presAssocID="{3A9A1D56-802E-A544-A0E9-0BD8B57C01E6}" presName="connectorText" presStyleLbl="sibTrans2D1" presStyleIdx="1" presStyleCnt="3"/>
      <dgm:spPr/>
    </dgm:pt>
    <dgm:pt modelId="{9A95361E-95AB-7744-8584-BB743DD70CC7}" type="pres">
      <dgm:prSet presAssocID="{B3453B09-08A0-9B43-81E7-FE195DDFF61A}" presName="node" presStyleLbl="node1" presStyleIdx="2" presStyleCnt="4">
        <dgm:presLayoutVars>
          <dgm:bulletEnabled val="1"/>
        </dgm:presLayoutVars>
      </dgm:prSet>
      <dgm:spPr/>
    </dgm:pt>
    <dgm:pt modelId="{8F8A89E7-014B-B440-8F6D-C563C59A6FCF}" type="pres">
      <dgm:prSet presAssocID="{BA321B4D-4EF5-5A40-8D43-B0D5C9088703}" presName="sibTrans" presStyleLbl="sibTrans2D1" presStyleIdx="2" presStyleCnt="3"/>
      <dgm:spPr/>
    </dgm:pt>
    <dgm:pt modelId="{610EF676-3D25-324D-9A02-DB2854640EEE}" type="pres">
      <dgm:prSet presAssocID="{BA321B4D-4EF5-5A40-8D43-B0D5C9088703}" presName="connectorText" presStyleLbl="sibTrans2D1" presStyleIdx="2" presStyleCnt="3"/>
      <dgm:spPr/>
    </dgm:pt>
    <dgm:pt modelId="{9FF3A49D-3AA1-BC43-AA0C-450616099DC2}" type="pres">
      <dgm:prSet presAssocID="{108BD1B1-F80D-344E-A065-8D78EF1311A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121B89-4F0F-854B-8C96-2EE0602F02CF}" srcId="{A955D87E-A038-5240-B2CD-00CFB20E7187}" destId="{F33E7B5D-D2ED-A249-AEF2-3EBC56786E51}" srcOrd="1" destOrd="0" parTransId="{6E76B737-3679-1149-9938-9B4AC2C80628}" sibTransId="{3A9A1D56-802E-A544-A0E9-0BD8B57C01E6}"/>
    <dgm:cxn modelId="{3580C7E2-6831-5D4E-BC05-24F53D668C89}" srcId="{A955D87E-A038-5240-B2CD-00CFB20E7187}" destId="{45EB3899-B7FA-0740-8132-3E09A4C6414F}" srcOrd="0" destOrd="0" parTransId="{A13758F4-FF91-164B-836D-38095CC0D045}" sibTransId="{5FE62CC5-AE30-F74A-8D18-870B5979C269}"/>
    <dgm:cxn modelId="{B5A4A634-17CE-FE44-9865-FF75EDD1AF2F}" srcId="{A955D87E-A038-5240-B2CD-00CFB20E7187}" destId="{B3453B09-08A0-9B43-81E7-FE195DDFF61A}" srcOrd="2" destOrd="0" parTransId="{F2A3B2B4-3FF4-7D4C-8051-597AF72A16F7}" sibTransId="{BA321B4D-4EF5-5A40-8D43-B0D5C9088703}"/>
    <dgm:cxn modelId="{82AF6E5C-89DB-7241-85F9-B64A7D498A24}" type="presOf" srcId="{A955D87E-A038-5240-B2CD-00CFB20E7187}" destId="{D958ACC4-E321-504F-A83A-165FB5A388CE}" srcOrd="0" destOrd="0" presId="urn:microsoft.com/office/officeart/2005/8/layout/process1"/>
    <dgm:cxn modelId="{1596BB21-E0FF-BB4B-B939-248EDB29AE18}" type="presOf" srcId="{3A9A1D56-802E-A544-A0E9-0BD8B57C01E6}" destId="{A9C87CDB-1F86-8146-8127-3B0356C5531D}" srcOrd="0" destOrd="0" presId="urn:microsoft.com/office/officeart/2005/8/layout/process1"/>
    <dgm:cxn modelId="{11DDCE3A-DF0D-F24B-8DF0-BF7A2B31D518}" type="presOf" srcId="{BA321B4D-4EF5-5A40-8D43-B0D5C9088703}" destId="{610EF676-3D25-324D-9A02-DB2854640EEE}" srcOrd="1" destOrd="0" presId="urn:microsoft.com/office/officeart/2005/8/layout/process1"/>
    <dgm:cxn modelId="{1E2BF537-1492-AB4B-8433-6B5EB8D06629}" type="presOf" srcId="{5FE62CC5-AE30-F74A-8D18-870B5979C269}" destId="{1F1BA280-C636-B44E-9D0C-3E6EA5B05DCC}" srcOrd="0" destOrd="0" presId="urn:microsoft.com/office/officeart/2005/8/layout/process1"/>
    <dgm:cxn modelId="{789C9860-3F6A-0843-8406-F83BFAA55793}" type="presOf" srcId="{5FE62CC5-AE30-F74A-8D18-870B5979C269}" destId="{62759970-8BDC-D94D-993C-39D0EF13A04E}" srcOrd="1" destOrd="0" presId="urn:microsoft.com/office/officeart/2005/8/layout/process1"/>
    <dgm:cxn modelId="{761C414F-4937-CC41-A3B5-97F37B9B3D43}" type="presOf" srcId="{3A9A1D56-802E-A544-A0E9-0BD8B57C01E6}" destId="{7B4FF781-AC77-864A-BBB7-BB898CF67B58}" srcOrd="1" destOrd="0" presId="urn:microsoft.com/office/officeart/2005/8/layout/process1"/>
    <dgm:cxn modelId="{F2AE3B58-BDBA-4540-9AE4-8BA8353F86E5}" type="presOf" srcId="{BA321B4D-4EF5-5A40-8D43-B0D5C9088703}" destId="{8F8A89E7-014B-B440-8F6D-C563C59A6FCF}" srcOrd="0" destOrd="0" presId="urn:microsoft.com/office/officeart/2005/8/layout/process1"/>
    <dgm:cxn modelId="{18005502-6090-174C-8B82-F65F689B4DD4}" type="presOf" srcId="{F33E7B5D-D2ED-A249-AEF2-3EBC56786E51}" destId="{12DDF214-A9FD-BE43-A514-671940EF794C}" srcOrd="0" destOrd="0" presId="urn:microsoft.com/office/officeart/2005/8/layout/process1"/>
    <dgm:cxn modelId="{1F448A97-6F88-A54B-AB66-09B365F62C16}" srcId="{A955D87E-A038-5240-B2CD-00CFB20E7187}" destId="{108BD1B1-F80D-344E-A065-8D78EF1311A8}" srcOrd="3" destOrd="0" parTransId="{1E7DB5AD-8980-D344-9907-5BE791867F54}" sibTransId="{0092E733-84BF-684A-AB75-DBC20C506F46}"/>
    <dgm:cxn modelId="{17BC8E03-1A62-4B4B-ACFA-4D244EEAE46D}" type="presOf" srcId="{45EB3899-B7FA-0740-8132-3E09A4C6414F}" destId="{A325DFA3-8295-1642-B4D9-F53954EE6644}" srcOrd="0" destOrd="0" presId="urn:microsoft.com/office/officeart/2005/8/layout/process1"/>
    <dgm:cxn modelId="{32FFE987-FC64-3A49-910A-ED85401396DD}" type="presOf" srcId="{B3453B09-08A0-9B43-81E7-FE195DDFF61A}" destId="{9A95361E-95AB-7744-8584-BB743DD70CC7}" srcOrd="0" destOrd="0" presId="urn:microsoft.com/office/officeart/2005/8/layout/process1"/>
    <dgm:cxn modelId="{FE4F6A6F-8F7B-9A45-A118-7C61CB0D7151}" type="presOf" srcId="{108BD1B1-F80D-344E-A065-8D78EF1311A8}" destId="{9FF3A49D-3AA1-BC43-AA0C-450616099DC2}" srcOrd="0" destOrd="0" presId="urn:microsoft.com/office/officeart/2005/8/layout/process1"/>
    <dgm:cxn modelId="{7BF43DDD-2102-1C4B-BBDD-80D4F5C79B03}" type="presParOf" srcId="{D958ACC4-E321-504F-A83A-165FB5A388CE}" destId="{A325DFA3-8295-1642-B4D9-F53954EE6644}" srcOrd="0" destOrd="0" presId="urn:microsoft.com/office/officeart/2005/8/layout/process1"/>
    <dgm:cxn modelId="{B91895EE-E51B-374E-8CB5-0578942EC367}" type="presParOf" srcId="{D958ACC4-E321-504F-A83A-165FB5A388CE}" destId="{1F1BA280-C636-B44E-9D0C-3E6EA5B05DCC}" srcOrd="1" destOrd="0" presId="urn:microsoft.com/office/officeart/2005/8/layout/process1"/>
    <dgm:cxn modelId="{EC361051-0D7A-8941-9C00-4FB1C38136E2}" type="presParOf" srcId="{1F1BA280-C636-B44E-9D0C-3E6EA5B05DCC}" destId="{62759970-8BDC-D94D-993C-39D0EF13A04E}" srcOrd="0" destOrd="0" presId="urn:microsoft.com/office/officeart/2005/8/layout/process1"/>
    <dgm:cxn modelId="{3F56C6DE-CAAA-5741-A788-A72D5CA72AF9}" type="presParOf" srcId="{D958ACC4-E321-504F-A83A-165FB5A388CE}" destId="{12DDF214-A9FD-BE43-A514-671940EF794C}" srcOrd="2" destOrd="0" presId="urn:microsoft.com/office/officeart/2005/8/layout/process1"/>
    <dgm:cxn modelId="{316B69B4-7350-B14B-9C25-9780ECDD0A50}" type="presParOf" srcId="{D958ACC4-E321-504F-A83A-165FB5A388CE}" destId="{A9C87CDB-1F86-8146-8127-3B0356C5531D}" srcOrd="3" destOrd="0" presId="urn:microsoft.com/office/officeart/2005/8/layout/process1"/>
    <dgm:cxn modelId="{C7016E7C-FCA9-B445-A777-297257AF77C2}" type="presParOf" srcId="{A9C87CDB-1F86-8146-8127-3B0356C5531D}" destId="{7B4FF781-AC77-864A-BBB7-BB898CF67B58}" srcOrd="0" destOrd="0" presId="urn:microsoft.com/office/officeart/2005/8/layout/process1"/>
    <dgm:cxn modelId="{2069D5F5-5E54-8E42-9628-C9DC97D9462F}" type="presParOf" srcId="{D958ACC4-E321-504F-A83A-165FB5A388CE}" destId="{9A95361E-95AB-7744-8584-BB743DD70CC7}" srcOrd="4" destOrd="0" presId="urn:microsoft.com/office/officeart/2005/8/layout/process1"/>
    <dgm:cxn modelId="{34A4AD89-B245-1245-84BD-C0A789ADDF93}" type="presParOf" srcId="{D958ACC4-E321-504F-A83A-165FB5A388CE}" destId="{8F8A89E7-014B-B440-8F6D-C563C59A6FCF}" srcOrd="5" destOrd="0" presId="urn:microsoft.com/office/officeart/2005/8/layout/process1"/>
    <dgm:cxn modelId="{1EC7B05B-19E9-9643-BB38-067E9F413142}" type="presParOf" srcId="{8F8A89E7-014B-B440-8F6D-C563C59A6FCF}" destId="{610EF676-3D25-324D-9A02-DB2854640EEE}" srcOrd="0" destOrd="0" presId="urn:microsoft.com/office/officeart/2005/8/layout/process1"/>
    <dgm:cxn modelId="{2B8567A3-2358-2249-BF9E-D89983F6B0F6}" type="presParOf" srcId="{D958ACC4-E321-504F-A83A-165FB5A388CE}" destId="{9FF3A49D-3AA1-BC43-AA0C-450616099DC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955D87E-A038-5240-B2CD-00CFB20E7187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45EB3899-B7FA-0740-8132-3E09A4C6414F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RTL</a:t>
          </a:r>
          <a:endParaRPr lang="en-US" dirty="0">
            <a:solidFill>
              <a:schemeClr val="tx1"/>
            </a:solidFill>
          </a:endParaRPr>
        </a:p>
      </dgm:t>
    </dgm:pt>
    <dgm:pt modelId="{A13758F4-FF91-164B-836D-38095CC0D045}" type="parTrans" cxnId="{3580C7E2-6831-5D4E-BC05-24F53D668C89}">
      <dgm:prSet/>
      <dgm:spPr/>
      <dgm:t>
        <a:bodyPr/>
        <a:lstStyle/>
        <a:p>
          <a:endParaRPr lang="en-US"/>
        </a:p>
      </dgm:t>
    </dgm:pt>
    <dgm:pt modelId="{5FE62CC5-AE30-F74A-8D18-870B5979C269}" type="sibTrans" cxnId="{3580C7E2-6831-5D4E-BC05-24F53D668C89}">
      <dgm:prSet/>
      <dgm:spPr/>
      <dgm:t>
        <a:bodyPr/>
        <a:lstStyle/>
        <a:p>
          <a:endParaRPr lang="en-US" dirty="0"/>
        </a:p>
      </dgm:t>
    </dgm:pt>
    <dgm:pt modelId="{F33E7B5D-D2ED-A249-AEF2-3EBC56786E51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Synthesis</a:t>
          </a:r>
          <a:endParaRPr lang="en-US" dirty="0">
            <a:solidFill>
              <a:schemeClr val="tx1"/>
            </a:solidFill>
          </a:endParaRPr>
        </a:p>
      </dgm:t>
    </dgm:pt>
    <dgm:pt modelId="{6E76B737-3679-1149-9938-9B4AC2C80628}" type="parTrans" cxnId="{49121B89-4F0F-854B-8C96-2EE0602F02CF}">
      <dgm:prSet/>
      <dgm:spPr/>
      <dgm:t>
        <a:bodyPr/>
        <a:lstStyle/>
        <a:p>
          <a:endParaRPr lang="en-US"/>
        </a:p>
      </dgm:t>
    </dgm:pt>
    <dgm:pt modelId="{3A9A1D56-802E-A544-A0E9-0BD8B57C01E6}" type="sibTrans" cxnId="{49121B89-4F0F-854B-8C96-2EE0602F02CF}">
      <dgm:prSet/>
      <dgm:spPr/>
      <dgm:t>
        <a:bodyPr/>
        <a:lstStyle/>
        <a:p>
          <a:endParaRPr lang="en-US"/>
        </a:p>
      </dgm:t>
    </dgm:pt>
    <dgm:pt modelId="{B3453B09-08A0-9B43-81E7-FE195DDFF61A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>
              <a:solidFill>
                <a:schemeClr val="tx2"/>
              </a:solidFill>
            </a:rPr>
            <a:t>Place &amp; Route</a:t>
          </a:r>
          <a:endParaRPr lang="en-US" dirty="0">
            <a:solidFill>
              <a:schemeClr val="tx2"/>
            </a:solidFill>
          </a:endParaRPr>
        </a:p>
      </dgm:t>
    </dgm:pt>
    <dgm:pt modelId="{F2A3B2B4-3FF4-7D4C-8051-597AF72A16F7}" type="parTrans" cxnId="{B5A4A634-17CE-FE44-9865-FF75EDD1AF2F}">
      <dgm:prSet/>
      <dgm:spPr/>
      <dgm:t>
        <a:bodyPr/>
        <a:lstStyle/>
        <a:p>
          <a:endParaRPr lang="en-US"/>
        </a:p>
      </dgm:t>
    </dgm:pt>
    <dgm:pt modelId="{BA321B4D-4EF5-5A40-8D43-B0D5C9088703}" type="sibTrans" cxnId="{B5A4A634-17CE-FE44-9865-FF75EDD1AF2F}">
      <dgm:prSet/>
      <dgm:spPr/>
      <dgm:t>
        <a:bodyPr/>
        <a:lstStyle/>
        <a:p>
          <a:endParaRPr lang="en-US"/>
        </a:p>
      </dgm:t>
    </dgm:pt>
    <dgm:pt modelId="{108BD1B1-F80D-344E-A065-8D78EF1311A8}">
      <dgm:prSet/>
      <dgm:spPr>
        <a:solidFill>
          <a:schemeClr val="accent5"/>
        </a:solidFill>
      </dgm:spPr>
      <dgm:t>
        <a:bodyPr/>
        <a:lstStyle/>
        <a:p>
          <a:r>
            <a:rPr lang="en-US" dirty="0" smtClean="0">
              <a:solidFill>
                <a:schemeClr val="tx2"/>
              </a:solidFill>
            </a:rPr>
            <a:t>Fabrication</a:t>
          </a:r>
          <a:endParaRPr lang="en-US" dirty="0">
            <a:solidFill>
              <a:schemeClr val="tx2"/>
            </a:solidFill>
          </a:endParaRPr>
        </a:p>
      </dgm:t>
    </dgm:pt>
    <dgm:pt modelId="{1E7DB5AD-8980-D344-9907-5BE791867F54}" type="parTrans" cxnId="{1F448A97-6F88-A54B-AB66-09B365F62C16}">
      <dgm:prSet/>
      <dgm:spPr/>
      <dgm:t>
        <a:bodyPr/>
        <a:lstStyle/>
        <a:p>
          <a:endParaRPr lang="en-US"/>
        </a:p>
      </dgm:t>
    </dgm:pt>
    <dgm:pt modelId="{0092E733-84BF-684A-AB75-DBC20C506F46}" type="sibTrans" cxnId="{1F448A97-6F88-A54B-AB66-09B365F62C16}">
      <dgm:prSet/>
      <dgm:spPr/>
      <dgm:t>
        <a:bodyPr/>
        <a:lstStyle/>
        <a:p>
          <a:endParaRPr lang="en-US"/>
        </a:p>
      </dgm:t>
    </dgm:pt>
    <dgm:pt modelId="{D958ACC4-E321-504F-A83A-165FB5A388CE}" type="pres">
      <dgm:prSet presAssocID="{A955D87E-A038-5240-B2CD-00CFB20E7187}" presName="Name0" presStyleCnt="0">
        <dgm:presLayoutVars>
          <dgm:dir/>
          <dgm:resizeHandles val="exact"/>
        </dgm:presLayoutVars>
      </dgm:prSet>
      <dgm:spPr/>
    </dgm:pt>
    <dgm:pt modelId="{A325DFA3-8295-1642-B4D9-F53954EE6644}" type="pres">
      <dgm:prSet presAssocID="{45EB3899-B7FA-0740-8132-3E09A4C6414F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BA280-C636-B44E-9D0C-3E6EA5B05DCC}" type="pres">
      <dgm:prSet presAssocID="{5FE62CC5-AE30-F74A-8D18-870B5979C269}" presName="sibTrans" presStyleLbl="sibTrans2D1" presStyleIdx="0" presStyleCnt="3"/>
      <dgm:spPr/>
      <dgm:t>
        <a:bodyPr/>
        <a:lstStyle/>
        <a:p>
          <a:endParaRPr lang="en-US"/>
        </a:p>
      </dgm:t>
    </dgm:pt>
    <dgm:pt modelId="{62759970-8BDC-D94D-993C-39D0EF13A04E}" type="pres">
      <dgm:prSet presAssocID="{5FE62CC5-AE30-F74A-8D18-870B5979C269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12DDF214-A9FD-BE43-A514-671940EF794C}" type="pres">
      <dgm:prSet presAssocID="{F33E7B5D-D2ED-A249-AEF2-3EBC56786E51}" presName="node" presStyleLbl="node1" presStyleIdx="1" presStyleCnt="4">
        <dgm:presLayoutVars>
          <dgm:bulletEnabled val="1"/>
        </dgm:presLayoutVars>
      </dgm:prSet>
      <dgm:spPr/>
    </dgm:pt>
    <dgm:pt modelId="{A9C87CDB-1F86-8146-8127-3B0356C5531D}" type="pres">
      <dgm:prSet presAssocID="{3A9A1D56-802E-A544-A0E9-0BD8B57C01E6}" presName="sibTrans" presStyleLbl="sibTrans2D1" presStyleIdx="1" presStyleCnt="3"/>
      <dgm:spPr/>
    </dgm:pt>
    <dgm:pt modelId="{7B4FF781-AC77-864A-BBB7-BB898CF67B58}" type="pres">
      <dgm:prSet presAssocID="{3A9A1D56-802E-A544-A0E9-0BD8B57C01E6}" presName="connectorText" presStyleLbl="sibTrans2D1" presStyleIdx="1" presStyleCnt="3"/>
      <dgm:spPr/>
    </dgm:pt>
    <dgm:pt modelId="{9A95361E-95AB-7744-8584-BB743DD70CC7}" type="pres">
      <dgm:prSet presAssocID="{B3453B09-08A0-9B43-81E7-FE195DDFF61A}" presName="node" presStyleLbl="node1" presStyleIdx="2" presStyleCnt="4">
        <dgm:presLayoutVars>
          <dgm:bulletEnabled val="1"/>
        </dgm:presLayoutVars>
      </dgm:prSet>
      <dgm:spPr/>
    </dgm:pt>
    <dgm:pt modelId="{8F8A89E7-014B-B440-8F6D-C563C59A6FCF}" type="pres">
      <dgm:prSet presAssocID="{BA321B4D-4EF5-5A40-8D43-B0D5C9088703}" presName="sibTrans" presStyleLbl="sibTrans2D1" presStyleIdx="2" presStyleCnt="3"/>
      <dgm:spPr/>
    </dgm:pt>
    <dgm:pt modelId="{610EF676-3D25-324D-9A02-DB2854640EEE}" type="pres">
      <dgm:prSet presAssocID="{BA321B4D-4EF5-5A40-8D43-B0D5C9088703}" presName="connectorText" presStyleLbl="sibTrans2D1" presStyleIdx="2" presStyleCnt="3"/>
      <dgm:spPr/>
    </dgm:pt>
    <dgm:pt modelId="{9FF3A49D-3AA1-BC43-AA0C-450616099DC2}" type="pres">
      <dgm:prSet presAssocID="{108BD1B1-F80D-344E-A065-8D78EF1311A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121B89-4F0F-854B-8C96-2EE0602F02CF}" srcId="{A955D87E-A038-5240-B2CD-00CFB20E7187}" destId="{F33E7B5D-D2ED-A249-AEF2-3EBC56786E51}" srcOrd="1" destOrd="0" parTransId="{6E76B737-3679-1149-9938-9B4AC2C80628}" sibTransId="{3A9A1D56-802E-A544-A0E9-0BD8B57C01E6}"/>
    <dgm:cxn modelId="{3580C7E2-6831-5D4E-BC05-24F53D668C89}" srcId="{A955D87E-A038-5240-B2CD-00CFB20E7187}" destId="{45EB3899-B7FA-0740-8132-3E09A4C6414F}" srcOrd="0" destOrd="0" parTransId="{A13758F4-FF91-164B-836D-38095CC0D045}" sibTransId="{5FE62CC5-AE30-F74A-8D18-870B5979C269}"/>
    <dgm:cxn modelId="{B5A4A634-17CE-FE44-9865-FF75EDD1AF2F}" srcId="{A955D87E-A038-5240-B2CD-00CFB20E7187}" destId="{B3453B09-08A0-9B43-81E7-FE195DDFF61A}" srcOrd="2" destOrd="0" parTransId="{F2A3B2B4-3FF4-7D4C-8051-597AF72A16F7}" sibTransId="{BA321B4D-4EF5-5A40-8D43-B0D5C9088703}"/>
    <dgm:cxn modelId="{E5AFEF43-9264-D244-B6F4-F175C5705020}" type="presOf" srcId="{A955D87E-A038-5240-B2CD-00CFB20E7187}" destId="{D958ACC4-E321-504F-A83A-165FB5A388CE}" srcOrd="0" destOrd="0" presId="urn:microsoft.com/office/officeart/2005/8/layout/process1"/>
    <dgm:cxn modelId="{82E49F4A-8E54-1443-A337-E89FB3736F32}" type="presOf" srcId="{BA321B4D-4EF5-5A40-8D43-B0D5C9088703}" destId="{8F8A89E7-014B-B440-8F6D-C563C59A6FCF}" srcOrd="0" destOrd="0" presId="urn:microsoft.com/office/officeart/2005/8/layout/process1"/>
    <dgm:cxn modelId="{2609D645-94F6-F34E-AE4C-1238FCA7C603}" type="presOf" srcId="{5FE62CC5-AE30-F74A-8D18-870B5979C269}" destId="{62759970-8BDC-D94D-993C-39D0EF13A04E}" srcOrd="1" destOrd="0" presId="urn:microsoft.com/office/officeart/2005/8/layout/process1"/>
    <dgm:cxn modelId="{F67F6258-9A2E-3F40-8055-243DCD32C57C}" type="presOf" srcId="{108BD1B1-F80D-344E-A065-8D78EF1311A8}" destId="{9FF3A49D-3AA1-BC43-AA0C-450616099DC2}" srcOrd="0" destOrd="0" presId="urn:microsoft.com/office/officeart/2005/8/layout/process1"/>
    <dgm:cxn modelId="{02E065D0-C3E2-C748-A3D5-A0F34B1F8878}" type="presOf" srcId="{BA321B4D-4EF5-5A40-8D43-B0D5C9088703}" destId="{610EF676-3D25-324D-9A02-DB2854640EEE}" srcOrd="1" destOrd="0" presId="urn:microsoft.com/office/officeart/2005/8/layout/process1"/>
    <dgm:cxn modelId="{1F448A97-6F88-A54B-AB66-09B365F62C16}" srcId="{A955D87E-A038-5240-B2CD-00CFB20E7187}" destId="{108BD1B1-F80D-344E-A065-8D78EF1311A8}" srcOrd="3" destOrd="0" parTransId="{1E7DB5AD-8980-D344-9907-5BE791867F54}" sibTransId="{0092E733-84BF-684A-AB75-DBC20C506F46}"/>
    <dgm:cxn modelId="{1AF26344-280B-9B45-9F46-8F76ED76DA30}" type="presOf" srcId="{3A9A1D56-802E-A544-A0E9-0BD8B57C01E6}" destId="{7B4FF781-AC77-864A-BBB7-BB898CF67B58}" srcOrd="1" destOrd="0" presId="urn:microsoft.com/office/officeart/2005/8/layout/process1"/>
    <dgm:cxn modelId="{9CE344F9-D0AC-9A40-8B41-804577202ED4}" type="presOf" srcId="{B3453B09-08A0-9B43-81E7-FE195DDFF61A}" destId="{9A95361E-95AB-7744-8584-BB743DD70CC7}" srcOrd="0" destOrd="0" presId="urn:microsoft.com/office/officeart/2005/8/layout/process1"/>
    <dgm:cxn modelId="{6E8EAAFE-2055-CE4E-B5D1-C07128B7C2C0}" type="presOf" srcId="{3A9A1D56-802E-A544-A0E9-0BD8B57C01E6}" destId="{A9C87CDB-1F86-8146-8127-3B0356C5531D}" srcOrd="0" destOrd="0" presId="urn:microsoft.com/office/officeart/2005/8/layout/process1"/>
    <dgm:cxn modelId="{C1B452A2-5506-9B4C-B7A1-912F8A2B7C70}" type="presOf" srcId="{45EB3899-B7FA-0740-8132-3E09A4C6414F}" destId="{A325DFA3-8295-1642-B4D9-F53954EE6644}" srcOrd="0" destOrd="0" presId="urn:microsoft.com/office/officeart/2005/8/layout/process1"/>
    <dgm:cxn modelId="{C0D7FB34-980E-174B-9D9E-3D0F63E94965}" type="presOf" srcId="{F33E7B5D-D2ED-A249-AEF2-3EBC56786E51}" destId="{12DDF214-A9FD-BE43-A514-671940EF794C}" srcOrd="0" destOrd="0" presId="urn:microsoft.com/office/officeart/2005/8/layout/process1"/>
    <dgm:cxn modelId="{200A470B-8D72-414A-A92B-1A46D7D73BF4}" type="presOf" srcId="{5FE62CC5-AE30-F74A-8D18-870B5979C269}" destId="{1F1BA280-C636-B44E-9D0C-3E6EA5B05DCC}" srcOrd="0" destOrd="0" presId="urn:microsoft.com/office/officeart/2005/8/layout/process1"/>
    <dgm:cxn modelId="{9BE769EC-EE71-BB45-9ED5-8DAB831CF897}" type="presParOf" srcId="{D958ACC4-E321-504F-A83A-165FB5A388CE}" destId="{A325DFA3-8295-1642-B4D9-F53954EE6644}" srcOrd="0" destOrd="0" presId="urn:microsoft.com/office/officeart/2005/8/layout/process1"/>
    <dgm:cxn modelId="{5036797D-5276-FE45-9041-E52D7E95EACF}" type="presParOf" srcId="{D958ACC4-E321-504F-A83A-165FB5A388CE}" destId="{1F1BA280-C636-B44E-9D0C-3E6EA5B05DCC}" srcOrd="1" destOrd="0" presId="urn:microsoft.com/office/officeart/2005/8/layout/process1"/>
    <dgm:cxn modelId="{619CB5DB-7333-2841-810D-48C5FB62D1A3}" type="presParOf" srcId="{1F1BA280-C636-B44E-9D0C-3E6EA5B05DCC}" destId="{62759970-8BDC-D94D-993C-39D0EF13A04E}" srcOrd="0" destOrd="0" presId="urn:microsoft.com/office/officeart/2005/8/layout/process1"/>
    <dgm:cxn modelId="{52EF48F4-6B0C-4A4E-8EF0-F2F93E34D543}" type="presParOf" srcId="{D958ACC4-E321-504F-A83A-165FB5A388CE}" destId="{12DDF214-A9FD-BE43-A514-671940EF794C}" srcOrd="2" destOrd="0" presId="urn:microsoft.com/office/officeart/2005/8/layout/process1"/>
    <dgm:cxn modelId="{A455BCFD-9296-124F-9447-1384593B5FAA}" type="presParOf" srcId="{D958ACC4-E321-504F-A83A-165FB5A388CE}" destId="{A9C87CDB-1F86-8146-8127-3B0356C5531D}" srcOrd="3" destOrd="0" presId="urn:microsoft.com/office/officeart/2005/8/layout/process1"/>
    <dgm:cxn modelId="{706B442F-9A61-6D4C-B563-A60FD78A49FD}" type="presParOf" srcId="{A9C87CDB-1F86-8146-8127-3B0356C5531D}" destId="{7B4FF781-AC77-864A-BBB7-BB898CF67B58}" srcOrd="0" destOrd="0" presId="urn:microsoft.com/office/officeart/2005/8/layout/process1"/>
    <dgm:cxn modelId="{3C615584-4926-0642-9A73-390F88EF8E80}" type="presParOf" srcId="{D958ACC4-E321-504F-A83A-165FB5A388CE}" destId="{9A95361E-95AB-7744-8584-BB743DD70CC7}" srcOrd="4" destOrd="0" presId="urn:microsoft.com/office/officeart/2005/8/layout/process1"/>
    <dgm:cxn modelId="{6430EDA1-E57C-AD47-846A-E0A9704BB1BB}" type="presParOf" srcId="{D958ACC4-E321-504F-A83A-165FB5A388CE}" destId="{8F8A89E7-014B-B440-8F6D-C563C59A6FCF}" srcOrd="5" destOrd="0" presId="urn:microsoft.com/office/officeart/2005/8/layout/process1"/>
    <dgm:cxn modelId="{E7176C5A-2096-3848-98B4-C60297DD90D5}" type="presParOf" srcId="{8F8A89E7-014B-B440-8F6D-C563C59A6FCF}" destId="{610EF676-3D25-324D-9A02-DB2854640EEE}" srcOrd="0" destOrd="0" presId="urn:microsoft.com/office/officeart/2005/8/layout/process1"/>
    <dgm:cxn modelId="{70216288-8371-954A-AB40-8FF6EF22C8C7}" type="presParOf" srcId="{D958ACC4-E321-504F-A83A-165FB5A388CE}" destId="{9FF3A49D-3AA1-BC43-AA0C-450616099DC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5DFA3-8295-1642-B4D9-F53954EE6644}">
      <dsp:nvSpPr>
        <dsp:cNvPr id="0" name=""/>
        <dsp:cNvSpPr/>
      </dsp:nvSpPr>
      <dsp:spPr>
        <a:xfrm>
          <a:off x="4185" y="110111"/>
          <a:ext cx="1830120" cy="1098072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RTL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36346" y="142272"/>
        <a:ext cx="1765798" cy="1033750"/>
      </dsp:txXfrm>
    </dsp:sp>
    <dsp:sp modelId="{1F1BA280-C636-B44E-9D0C-3E6EA5B05DCC}">
      <dsp:nvSpPr>
        <dsp:cNvPr id="0" name=""/>
        <dsp:cNvSpPr/>
      </dsp:nvSpPr>
      <dsp:spPr>
        <a:xfrm>
          <a:off x="2017318" y="432213"/>
          <a:ext cx="387985" cy="45386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>
        <a:off x="2017318" y="522987"/>
        <a:ext cx="271590" cy="272321"/>
      </dsp:txXfrm>
    </dsp:sp>
    <dsp:sp modelId="{12DDF214-A9FD-BE43-A514-671940EF794C}">
      <dsp:nvSpPr>
        <dsp:cNvPr id="0" name=""/>
        <dsp:cNvSpPr/>
      </dsp:nvSpPr>
      <dsp:spPr>
        <a:xfrm>
          <a:off x="2566354" y="110111"/>
          <a:ext cx="1830120" cy="1098072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Synthesis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2598515" y="142272"/>
        <a:ext cx="1765798" cy="1033750"/>
      </dsp:txXfrm>
    </dsp:sp>
    <dsp:sp modelId="{A9C87CDB-1F86-8146-8127-3B0356C5531D}">
      <dsp:nvSpPr>
        <dsp:cNvPr id="0" name=""/>
        <dsp:cNvSpPr/>
      </dsp:nvSpPr>
      <dsp:spPr>
        <a:xfrm>
          <a:off x="4579487" y="432213"/>
          <a:ext cx="387985" cy="45386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4579487" y="522987"/>
        <a:ext cx="271590" cy="272321"/>
      </dsp:txXfrm>
    </dsp:sp>
    <dsp:sp modelId="{9A95361E-95AB-7744-8584-BB743DD70CC7}">
      <dsp:nvSpPr>
        <dsp:cNvPr id="0" name=""/>
        <dsp:cNvSpPr/>
      </dsp:nvSpPr>
      <dsp:spPr>
        <a:xfrm>
          <a:off x="5128523" y="110111"/>
          <a:ext cx="1830120" cy="1098072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2"/>
              </a:solidFill>
            </a:rPr>
            <a:t>Place &amp; Route</a:t>
          </a:r>
          <a:endParaRPr lang="en-US" sz="2500" kern="1200" dirty="0">
            <a:solidFill>
              <a:schemeClr val="tx2"/>
            </a:solidFill>
          </a:endParaRPr>
        </a:p>
      </dsp:txBody>
      <dsp:txXfrm>
        <a:off x="5160684" y="142272"/>
        <a:ext cx="1765798" cy="1033750"/>
      </dsp:txXfrm>
    </dsp:sp>
    <dsp:sp modelId="{8F8A89E7-014B-B440-8F6D-C563C59A6FCF}">
      <dsp:nvSpPr>
        <dsp:cNvPr id="0" name=""/>
        <dsp:cNvSpPr/>
      </dsp:nvSpPr>
      <dsp:spPr>
        <a:xfrm>
          <a:off x="7141656" y="432213"/>
          <a:ext cx="387985" cy="45386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7141656" y="522987"/>
        <a:ext cx="271590" cy="272321"/>
      </dsp:txXfrm>
    </dsp:sp>
    <dsp:sp modelId="{9FF3A49D-3AA1-BC43-AA0C-450616099DC2}">
      <dsp:nvSpPr>
        <dsp:cNvPr id="0" name=""/>
        <dsp:cNvSpPr/>
      </dsp:nvSpPr>
      <dsp:spPr>
        <a:xfrm>
          <a:off x="7690692" y="110111"/>
          <a:ext cx="1830120" cy="1098072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2"/>
              </a:solidFill>
            </a:rPr>
            <a:t>Fabrication</a:t>
          </a:r>
          <a:endParaRPr lang="en-US" sz="2500" kern="1200" dirty="0">
            <a:solidFill>
              <a:schemeClr val="tx2"/>
            </a:solidFill>
          </a:endParaRPr>
        </a:p>
      </dsp:txBody>
      <dsp:txXfrm>
        <a:off x="7722853" y="142272"/>
        <a:ext cx="1765798" cy="10337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5DFA3-8295-1642-B4D9-F53954EE6644}">
      <dsp:nvSpPr>
        <dsp:cNvPr id="0" name=""/>
        <dsp:cNvSpPr/>
      </dsp:nvSpPr>
      <dsp:spPr>
        <a:xfrm>
          <a:off x="1055" y="0"/>
          <a:ext cx="2250744" cy="1219200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tx1"/>
              </a:solidFill>
            </a:rPr>
            <a:t>Nemo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36764" y="35709"/>
        <a:ext cx="2179326" cy="1147782"/>
      </dsp:txXfrm>
    </dsp:sp>
    <dsp:sp modelId="{1F1BA280-C636-B44E-9D0C-3E6EA5B05DCC}">
      <dsp:nvSpPr>
        <dsp:cNvPr id="0" name=""/>
        <dsp:cNvSpPr/>
      </dsp:nvSpPr>
      <dsp:spPr>
        <a:xfrm>
          <a:off x="2485933" y="427913"/>
          <a:ext cx="450145" cy="39015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 dirty="0"/>
        </a:p>
      </dsp:txBody>
      <dsp:txXfrm>
        <a:off x="2485933" y="505944"/>
        <a:ext cx="333099" cy="234092"/>
      </dsp:txXfrm>
    </dsp:sp>
    <dsp:sp modelId="{12DDF214-A9FD-BE43-A514-671940EF794C}">
      <dsp:nvSpPr>
        <dsp:cNvPr id="0" name=""/>
        <dsp:cNvSpPr/>
      </dsp:nvSpPr>
      <dsp:spPr>
        <a:xfrm>
          <a:off x="3152097" y="0"/>
          <a:ext cx="2250744" cy="1219200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tx1"/>
              </a:solidFill>
            </a:rPr>
            <a:t>GDSII-Score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3187806" y="35709"/>
        <a:ext cx="2179326" cy="11477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5DFA3-8295-1642-B4D9-F53954EE6644}">
      <dsp:nvSpPr>
        <dsp:cNvPr id="0" name=""/>
        <dsp:cNvSpPr/>
      </dsp:nvSpPr>
      <dsp:spPr>
        <a:xfrm>
          <a:off x="4185" y="0"/>
          <a:ext cx="1830120" cy="609600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RTL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22040" y="17855"/>
        <a:ext cx="1794410" cy="573890"/>
      </dsp:txXfrm>
    </dsp:sp>
    <dsp:sp modelId="{1F1BA280-C636-B44E-9D0C-3E6EA5B05DCC}">
      <dsp:nvSpPr>
        <dsp:cNvPr id="0" name=""/>
        <dsp:cNvSpPr/>
      </dsp:nvSpPr>
      <dsp:spPr>
        <a:xfrm>
          <a:off x="2017318" y="77865"/>
          <a:ext cx="387985" cy="45386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/>
        </a:p>
      </dsp:txBody>
      <dsp:txXfrm>
        <a:off x="2017318" y="168639"/>
        <a:ext cx="271590" cy="272321"/>
      </dsp:txXfrm>
    </dsp:sp>
    <dsp:sp modelId="{12DDF214-A9FD-BE43-A514-671940EF794C}">
      <dsp:nvSpPr>
        <dsp:cNvPr id="0" name=""/>
        <dsp:cNvSpPr/>
      </dsp:nvSpPr>
      <dsp:spPr>
        <a:xfrm>
          <a:off x="2566354" y="0"/>
          <a:ext cx="1830120" cy="609600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Synthesis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2584209" y="17855"/>
        <a:ext cx="1794410" cy="573890"/>
      </dsp:txXfrm>
    </dsp:sp>
    <dsp:sp modelId="{A9C87CDB-1F86-8146-8127-3B0356C5531D}">
      <dsp:nvSpPr>
        <dsp:cNvPr id="0" name=""/>
        <dsp:cNvSpPr/>
      </dsp:nvSpPr>
      <dsp:spPr>
        <a:xfrm>
          <a:off x="4579487" y="77865"/>
          <a:ext cx="387985" cy="45386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4579487" y="168639"/>
        <a:ext cx="271590" cy="272321"/>
      </dsp:txXfrm>
    </dsp:sp>
    <dsp:sp modelId="{9A95361E-95AB-7744-8584-BB743DD70CC7}">
      <dsp:nvSpPr>
        <dsp:cNvPr id="0" name=""/>
        <dsp:cNvSpPr/>
      </dsp:nvSpPr>
      <dsp:spPr>
        <a:xfrm>
          <a:off x="5128523" y="0"/>
          <a:ext cx="1830120" cy="609600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2"/>
              </a:solidFill>
            </a:rPr>
            <a:t>Place &amp; Route</a:t>
          </a:r>
          <a:endParaRPr lang="en-US" sz="2000" kern="1200" dirty="0">
            <a:solidFill>
              <a:schemeClr val="tx2"/>
            </a:solidFill>
          </a:endParaRPr>
        </a:p>
      </dsp:txBody>
      <dsp:txXfrm>
        <a:off x="5146378" y="17855"/>
        <a:ext cx="1794410" cy="573890"/>
      </dsp:txXfrm>
    </dsp:sp>
    <dsp:sp modelId="{8F8A89E7-014B-B440-8F6D-C563C59A6FCF}">
      <dsp:nvSpPr>
        <dsp:cNvPr id="0" name=""/>
        <dsp:cNvSpPr/>
      </dsp:nvSpPr>
      <dsp:spPr>
        <a:xfrm>
          <a:off x="7141656" y="77865"/>
          <a:ext cx="387985" cy="45386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7141656" y="168639"/>
        <a:ext cx="271590" cy="272321"/>
      </dsp:txXfrm>
    </dsp:sp>
    <dsp:sp modelId="{9FF3A49D-3AA1-BC43-AA0C-450616099DC2}">
      <dsp:nvSpPr>
        <dsp:cNvPr id="0" name=""/>
        <dsp:cNvSpPr/>
      </dsp:nvSpPr>
      <dsp:spPr>
        <a:xfrm>
          <a:off x="7690692" y="0"/>
          <a:ext cx="1830120" cy="609600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2"/>
              </a:solidFill>
            </a:rPr>
            <a:t>Fabrication</a:t>
          </a:r>
          <a:endParaRPr lang="en-US" sz="2000" kern="1200" dirty="0">
            <a:solidFill>
              <a:schemeClr val="tx2"/>
            </a:solidFill>
          </a:endParaRPr>
        </a:p>
      </dsp:txBody>
      <dsp:txXfrm>
        <a:off x="7708547" y="17855"/>
        <a:ext cx="1794410" cy="5738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5DFA3-8295-1642-B4D9-F53954EE6644}">
      <dsp:nvSpPr>
        <dsp:cNvPr id="0" name=""/>
        <dsp:cNvSpPr/>
      </dsp:nvSpPr>
      <dsp:spPr>
        <a:xfrm>
          <a:off x="4185" y="0"/>
          <a:ext cx="1830120" cy="609600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RTL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22040" y="17855"/>
        <a:ext cx="1794410" cy="573890"/>
      </dsp:txXfrm>
    </dsp:sp>
    <dsp:sp modelId="{1F1BA280-C636-B44E-9D0C-3E6EA5B05DCC}">
      <dsp:nvSpPr>
        <dsp:cNvPr id="0" name=""/>
        <dsp:cNvSpPr/>
      </dsp:nvSpPr>
      <dsp:spPr>
        <a:xfrm>
          <a:off x="2017318" y="77865"/>
          <a:ext cx="387985" cy="45386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/>
        </a:p>
      </dsp:txBody>
      <dsp:txXfrm>
        <a:off x="2017318" y="168639"/>
        <a:ext cx="271590" cy="272321"/>
      </dsp:txXfrm>
    </dsp:sp>
    <dsp:sp modelId="{12DDF214-A9FD-BE43-A514-671940EF794C}">
      <dsp:nvSpPr>
        <dsp:cNvPr id="0" name=""/>
        <dsp:cNvSpPr/>
      </dsp:nvSpPr>
      <dsp:spPr>
        <a:xfrm>
          <a:off x="2566354" y="0"/>
          <a:ext cx="1830120" cy="609600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Synthesis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2584209" y="17855"/>
        <a:ext cx="1794410" cy="573890"/>
      </dsp:txXfrm>
    </dsp:sp>
    <dsp:sp modelId="{A9C87CDB-1F86-8146-8127-3B0356C5531D}">
      <dsp:nvSpPr>
        <dsp:cNvPr id="0" name=""/>
        <dsp:cNvSpPr/>
      </dsp:nvSpPr>
      <dsp:spPr>
        <a:xfrm>
          <a:off x="4579487" y="77865"/>
          <a:ext cx="387985" cy="45386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4579487" y="168639"/>
        <a:ext cx="271590" cy="272321"/>
      </dsp:txXfrm>
    </dsp:sp>
    <dsp:sp modelId="{9A95361E-95AB-7744-8584-BB743DD70CC7}">
      <dsp:nvSpPr>
        <dsp:cNvPr id="0" name=""/>
        <dsp:cNvSpPr/>
      </dsp:nvSpPr>
      <dsp:spPr>
        <a:xfrm>
          <a:off x="5128523" y="0"/>
          <a:ext cx="1830120" cy="609600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2"/>
              </a:solidFill>
            </a:rPr>
            <a:t>Place &amp; Route</a:t>
          </a:r>
          <a:endParaRPr lang="en-US" sz="2000" kern="1200" dirty="0">
            <a:solidFill>
              <a:schemeClr val="tx2"/>
            </a:solidFill>
          </a:endParaRPr>
        </a:p>
      </dsp:txBody>
      <dsp:txXfrm>
        <a:off x="5146378" y="17855"/>
        <a:ext cx="1794410" cy="573890"/>
      </dsp:txXfrm>
    </dsp:sp>
    <dsp:sp modelId="{8F8A89E7-014B-B440-8F6D-C563C59A6FCF}">
      <dsp:nvSpPr>
        <dsp:cNvPr id="0" name=""/>
        <dsp:cNvSpPr/>
      </dsp:nvSpPr>
      <dsp:spPr>
        <a:xfrm>
          <a:off x="7141656" y="77865"/>
          <a:ext cx="387985" cy="45386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7141656" y="168639"/>
        <a:ext cx="271590" cy="272321"/>
      </dsp:txXfrm>
    </dsp:sp>
    <dsp:sp modelId="{9FF3A49D-3AA1-BC43-AA0C-450616099DC2}">
      <dsp:nvSpPr>
        <dsp:cNvPr id="0" name=""/>
        <dsp:cNvSpPr/>
      </dsp:nvSpPr>
      <dsp:spPr>
        <a:xfrm>
          <a:off x="7690692" y="0"/>
          <a:ext cx="1830120" cy="609600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2"/>
              </a:solidFill>
            </a:rPr>
            <a:t>Fabrication</a:t>
          </a:r>
          <a:endParaRPr lang="en-US" sz="2000" kern="1200" dirty="0">
            <a:solidFill>
              <a:schemeClr val="tx2"/>
            </a:solidFill>
          </a:endParaRPr>
        </a:p>
      </dsp:txBody>
      <dsp:txXfrm>
        <a:off x="7708547" y="17855"/>
        <a:ext cx="1794410" cy="5738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>
              <a:defRPr sz="1000" i="1">
                <a:latin typeface="Times New Roman" pitchFamily="-110" charset="0"/>
              </a:defRPr>
            </a:lvl1pPr>
          </a:lstStyle>
          <a:p>
            <a:fld id="{F294CCFB-749A-2F47-8EBA-00DE4241A43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43235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>
              <a:defRPr sz="1000" i="1">
                <a:latin typeface="Times New Roman" pitchFamily="-110" charset="0"/>
              </a:defRPr>
            </a:lvl1pPr>
          </a:lstStyle>
          <a:p>
            <a:fld id="{1783C958-1F1B-2347-8B37-D6BC4B56CB4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1225" y="4343400"/>
            <a:ext cx="503237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055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93700" y="692150"/>
            <a:ext cx="6070600" cy="3416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sp>
    </p:spTree>
    <p:extLst>
      <p:ext uri="{BB962C8B-B14F-4D97-AF65-F5344CB8AC3E}">
        <p14:creationId xmlns:p14="http://schemas.microsoft.com/office/powerpoint/2010/main" val="36048723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8FCF78-6F42-DD47-BFB7-03FB0C2A10DA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3884613" y="0"/>
            <a:ext cx="29733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3884613" y="8686800"/>
            <a:ext cx="29733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9050" tIns="0" rIns="19050" bIns="0" anchor="b">
            <a:prstTxWarp prst="textNoShape">
              <a:avLst/>
            </a:prstTxWarp>
          </a:bodyPr>
          <a:lstStyle/>
          <a:p>
            <a:pPr algn="r"/>
            <a:r>
              <a:rPr lang="en-US" altLang="en-US" sz="1000" i="1">
                <a:latin typeface="Times New Roman" pitchFamily="-110" charset="0"/>
              </a:rPr>
              <a:t>1</a:t>
            </a:r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5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3883025" y="0"/>
            <a:ext cx="2974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3883025" y="8686800"/>
            <a:ext cx="2974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9050" tIns="0" rIns="19050" bIns="0" anchor="b">
            <a:prstTxWarp prst="textNoShape">
              <a:avLst/>
            </a:prstTxWarp>
          </a:bodyPr>
          <a:lstStyle/>
          <a:p>
            <a:pPr algn="r"/>
            <a:r>
              <a:rPr lang="en-US" altLang="en-US" sz="1000" i="1">
                <a:latin typeface="Times New Roman" pitchFamily="-110" charset="0"/>
              </a:rPr>
              <a:t>1</a:t>
            </a:r>
          </a:p>
        </p:txBody>
      </p:sp>
      <p:sp>
        <p:nvSpPr>
          <p:cNvPr id="5128" name="Rectangle 8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9" name="Rectangle 9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30" name="Rectangle 10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5131" name="Rectangle 11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1109183" y="1389888"/>
            <a:ext cx="9970459" cy="1298448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ct val="100000"/>
              </a:lnSpc>
              <a:spcAft>
                <a:spcPts val="600"/>
              </a:spcAft>
              <a:defRPr sz="3600"/>
            </a:lvl1pPr>
          </a:lstStyle>
          <a:p>
            <a:r>
              <a:rPr lang="en-US" altLang="en-US" smtClean="0"/>
              <a:t>Click to edit Master title style</a:t>
            </a:r>
            <a:endParaRPr lang="en-US" altLang="en-US" dirty="0"/>
          </a:p>
        </p:txBody>
      </p:sp>
      <p:sp>
        <p:nvSpPr>
          <p:cNvPr id="6202" name="Rectangle 108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109183" y="3008376"/>
            <a:ext cx="9970459" cy="1792224"/>
          </a:xfrm>
          <a:prstGeom prst="rect">
            <a:avLst/>
          </a:prstGeom>
          <a:ln w="12700">
            <a:headEnd type="none" w="sm" len="sm"/>
            <a:tailEnd type="none" w="sm" len="sm"/>
          </a:ln>
        </p:spPr>
        <p:txBody>
          <a:bodyPr lIns="91440" tIns="45720" rIns="91440" bIns="4572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Tx/>
              <a:buNone/>
              <a:defRPr sz="2200"/>
            </a:lvl1pPr>
          </a:lstStyle>
          <a:p>
            <a:r>
              <a:rPr lang="en-US" altLang="en-US" smtClean="0"/>
              <a:t>Click to edit Master subtitle style</a:t>
            </a:r>
            <a:endParaRPr lang="en-US" altLang="en-US" dirty="0"/>
          </a:p>
        </p:txBody>
      </p:sp>
      <p:sp>
        <p:nvSpPr>
          <p:cNvPr id="9" name="Freeform 8"/>
          <p:cNvSpPr>
            <a:spLocks/>
          </p:cNvSpPr>
          <p:nvPr userDrawn="1"/>
        </p:nvSpPr>
        <p:spPr bwMode="auto">
          <a:xfrm>
            <a:off x="0" y="950976"/>
            <a:ext cx="12188825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22225" cap="flat" cmpd="sng">
            <a:solidFill>
              <a:schemeClr val="accent4"/>
            </a:solidFill>
            <a:prstDash val="solid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 userDrawn="1"/>
        </p:nvSpPr>
        <p:spPr bwMode="auto">
          <a:xfrm>
            <a:off x="0" y="6355080"/>
            <a:ext cx="12188825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22225" cap="flat" cmpd="sng">
            <a:solidFill>
              <a:schemeClr val="accent4"/>
            </a:solidFill>
            <a:prstDash val="solid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LL_Logo_blu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976" y="5111496"/>
            <a:ext cx="3429000" cy="3454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5449" y="100584"/>
            <a:ext cx="9677927" cy="813816"/>
          </a:xfrm>
          <a:prstGeom prst="rect">
            <a:avLst/>
          </a:prstGeom>
        </p:spPr>
        <p:txBody>
          <a:bodyPr anchor="ctr" anchorCtr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1791758" y="1700784"/>
            <a:ext cx="8605310" cy="3941064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/>
          <a:lstStyle>
            <a:lvl1pPr marL="0" indent="0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/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791758" y="1252728"/>
            <a:ext cx="8605310" cy="374904"/>
          </a:xfrm>
          <a:prstGeom prst="rect">
            <a:avLst/>
          </a:prstGeom>
        </p:spPr>
        <p:txBody>
          <a:bodyPr vert="horz" anchor="b" anchorCtr="0"/>
          <a:lstStyle>
            <a:lvl1pPr marL="0" indent="0" algn="ctr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80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791758" y="5705856"/>
            <a:ext cx="8605310" cy="274320"/>
          </a:xfrm>
          <a:prstGeom prst="rect">
            <a:avLst/>
          </a:prstGeom>
        </p:spPr>
        <p:txBody>
          <a:bodyPr vert="horz" anchor="t" anchorCtr="0"/>
          <a:lstStyle>
            <a:lvl1pPr marL="0" indent="0" algn="ctr">
              <a:lnSpc>
                <a:spcPts val="14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200" b="1" i="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7096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5449" y="100584"/>
            <a:ext cx="9677927" cy="813816"/>
          </a:xfrm>
          <a:prstGeom prst="rect">
            <a:avLst/>
          </a:prstGeom>
        </p:spPr>
        <p:txBody>
          <a:bodyPr anchor="ctr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19" y="1289304"/>
            <a:ext cx="10921187" cy="4828032"/>
          </a:xfrm>
          <a:prstGeom prst="rect">
            <a:avLst/>
          </a:prstGeom>
        </p:spPr>
        <p:txBody>
          <a:bodyPr/>
          <a:lstStyle>
            <a:lvl1pPr marL="237744" indent="-237744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/>
            </a:lvl1pPr>
            <a:lvl2pPr marL="539496" indent="-256032">
              <a:lnSpc>
                <a:spcPct val="90000"/>
              </a:lnSpc>
              <a:spcBef>
                <a:spcPts val="600"/>
              </a:spcBef>
              <a:defRPr/>
            </a:lvl2pPr>
            <a:lvl3pPr marL="758952" indent="-182880">
              <a:lnSpc>
                <a:spcPct val="90000"/>
              </a:lnSpc>
              <a:spcBef>
                <a:spcPts val="600"/>
              </a:spcBef>
              <a:buSzPct val="90000"/>
              <a:buFont typeface="Arial"/>
              <a:buChar char="•"/>
              <a:defRPr/>
            </a:lvl3pPr>
            <a:lvl4pPr marL="1033272" indent="0">
              <a:lnSpc>
                <a:spcPct val="90000"/>
              </a:lnSpc>
              <a:spcBef>
                <a:spcPts val="600"/>
              </a:spcBef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600"/>
              </a:spcBef>
              <a:buSzPct val="85000"/>
              <a:buFontTx/>
              <a:buNone/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5449" y="100584"/>
            <a:ext cx="9677927" cy="813816"/>
          </a:xfrm>
          <a:prstGeom prst="rect">
            <a:avLst/>
          </a:prstGeom>
        </p:spPr>
        <p:txBody>
          <a:bodyPr anchor="ctr" anchorCtr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33819" y="1289304"/>
            <a:ext cx="5314328" cy="4828032"/>
          </a:xfrm>
          <a:prstGeom prst="rect">
            <a:avLst/>
          </a:prstGeom>
        </p:spPr>
        <p:txBody>
          <a:bodyPr/>
          <a:lstStyle>
            <a:lvl1pPr marL="237744" indent="-237744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/>
            </a:lvl1pPr>
            <a:lvl2pPr marL="539496" indent="-256032">
              <a:lnSpc>
                <a:spcPct val="90000"/>
              </a:lnSpc>
              <a:spcBef>
                <a:spcPts val="600"/>
              </a:spcBef>
              <a:defRPr/>
            </a:lvl2pPr>
            <a:lvl3pPr marL="758952" indent="-182880">
              <a:lnSpc>
                <a:spcPct val="90000"/>
              </a:lnSpc>
              <a:spcBef>
                <a:spcPts val="600"/>
              </a:spcBef>
              <a:buSzPct val="90000"/>
              <a:buFont typeface="Wingdings" charset="2"/>
              <a:buChar char="§"/>
              <a:defRPr/>
            </a:lvl3pPr>
            <a:lvl4pPr marL="1033272" indent="0">
              <a:lnSpc>
                <a:spcPct val="90000"/>
              </a:lnSpc>
              <a:spcBef>
                <a:spcPts val="600"/>
              </a:spcBef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600"/>
              </a:spcBef>
              <a:buSzPct val="85000"/>
              <a:buFontTx/>
              <a:buNone/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216301" y="1289304"/>
            <a:ext cx="5314328" cy="4828032"/>
          </a:xfrm>
          <a:prstGeom prst="rect">
            <a:avLst/>
          </a:prstGeom>
        </p:spPr>
        <p:txBody>
          <a:bodyPr/>
          <a:lstStyle>
            <a:lvl1pPr marL="237744" indent="-237744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/>
            </a:lvl1pPr>
            <a:lvl2pPr marL="539496" indent="-256032">
              <a:lnSpc>
                <a:spcPct val="90000"/>
              </a:lnSpc>
              <a:spcBef>
                <a:spcPts val="600"/>
              </a:spcBef>
              <a:defRPr/>
            </a:lvl2pPr>
            <a:lvl3pPr marL="758952" indent="-182880">
              <a:lnSpc>
                <a:spcPct val="90000"/>
              </a:lnSpc>
              <a:spcBef>
                <a:spcPts val="600"/>
              </a:spcBef>
              <a:buSzPct val="90000"/>
              <a:buFont typeface="Wingdings" charset="2"/>
              <a:buChar char="§"/>
              <a:defRPr/>
            </a:lvl3pPr>
            <a:lvl4pPr marL="1033272" indent="0">
              <a:lnSpc>
                <a:spcPct val="90000"/>
              </a:lnSpc>
              <a:spcBef>
                <a:spcPts val="600"/>
              </a:spcBef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600"/>
              </a:spcBef>
              <a:buSzPct val="85000"/>
              <a:buFontTx/>
              <a:buNone/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805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5449" y="100584"/>
            <a:ext cx="9677927" cy="813816"/>
          </a:xfrm>
          <a:prstGeom prst="rect">
            <a:avLst/>
          </a:prstGeom>
        </p:spPr>
        <p:txBody>
          <a:bodyPr anchor="ctr" anchorCtr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7146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5449" y="146304"/>
            <a:ext cx="9677927" cy="4663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19" y="1289304"/>
            <a:ext cx="10921187" cy="4828032"/>
          </a:xfrm>
          <a:prstGeom prst="rect">
            <a:avLst/>
          </a:prstGeom>
        </p:spPr>
        <p:txBody>
          <a:bodyPr/>
          <a:lstStyle>
            <a:lvl1pPr marL="237744" indent="-237744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/>
            </a:lvl1pPr>
            <a:lvl2pPr marL="539496" indent="-256032">
              <a:lnSpc>
                <a:spcPct val="90000"/>
              </a:lnSpc>
              <a:spcBef>
                <a:spcPts val="600"/>
              </a:spcBef>
              <a:defRPr/>
            </a:lvl2pPr>
            <a:lvl3pPr marL="758952" indent="-182880">
              <a:lnSpc>
                <a:spcPct val="90000"/>
              </a:lnSpc>
              <a:spcBef>
                <a:spcPts val="600"/>
              </a:spcBef>
              <a:buSzPct val="90000"/>
              <a:buFont typeface="Wingdings" charset="2"/>
              <a:buChar char="§"/>
              <a:defRPr/>
            </a:lvl3pPr>
            <a:lvl4pPr marL="1033272" indent="0">
              <a:lnSpc>
                <a:spcPct val="90000"/>
              </a:lnSpc>
              <a:spcBef>
                <a:spcPts val="600"/>
              </a:spcBef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600"/>
              </a:spcBef>
              <a:buSzPct val="85000"/>
              <a:buFontTx/>
              <a:buNone/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255449" y="594360"/>
            <a:ext cx="9677927" cy="304800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ts val="24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240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411346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5449" y="100584"/>
            <a:ext cx="9677927" cy="813816"/>
          </a:xfrm>
          <a:prstGeom prst="rect">
            <a:avLst/>
          </a:prstGeom>
        </p:spPr>
        <p:txBody>
          <a:bodyPr anchor="ctr" anchorCtr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19" y="1682496"/>
            <a:ext cx="10921187" cy="4443984"/>
          </a:xfrm>
          <a:prstGeom prst="rect">
            <a:avLst/>
          </a:prstGeom>
        </p:spPr>
        <p:txBody>
          <a:bodyPr anchor="t" anchorCtr="1"/>
          <a:lstStyle>
            <a:lvl1pPr marL="237744" indent="-237744">
              <a:lnSpc>
                <a:spcPct val="90000"/>
              </a:lnSpc>
              <a:spcBef>
                <a:spcPts val="1500"/>
              </a:spcBef>
              <a:buSzPct val="100000"/>
              <a:buFont typeface="Arial"/>
              <a:buChar char="•"/>
              <a:defRPr/>
            </a:lvl1pPr>
            <a:lvl2pPr marL="539496" indent="-256032">
              <a:lnSpc>
                <a:spcPct val="90000"/>
              </a:lnSpc>
              <a:spcBef>
                <a:spcPts val="1500"/>
              </a:spcBef>
              <a:defRPr/>
            </a:lvl2pPr>
            <a:lvl3pPr marL="758952" indent="-182880">
              <a:lnSpc>
                <a:spcPct val="90000"/>
              </a:lnSpc>
              <a:spcBef>
                <a:spcPts val="1500"/>
              </a:spcBef>
              <a:buSzPct val="90000"/>
              <a:buFont typeface="Wingdings" charset="2"/>
              <a:buChar char="§"/>
              <a:defRPr/>
            </a:lvl3pPr>
            <a:lvl4pPr marL="1033272" indent="0">
              <a:lnSpc>
                <a:spcPct val="90000"/>
              </a:lnSpc>
              <a:spcBef>
                <a:spcPts val="1500"/>
              </a:spcBef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1500"/>
              </a:spcBef>
              <a:buSzPct val="85000"/>
              <a:buFontTx/>
              <a:buNone/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346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5449" y="100584"/>
            <a:ext cx="9677927" cy="813816"/>
          </a:xfrm>
          <a:prstGeom prst="rect">
            <a:avLst/>
          </a:prstGeom>
        </p:spPr>
        <p:txBody>
          <a:bodyPr anchor="ctr" anchorCtr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2108667" y="1764792"/>
            <a:ext cx="7959303" cy="377647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/>
          <a:lstStyle>
            <a:lvl1pPr marL="0" indent="0" algn="ctr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108667" y="1316736"/>
            <a:ext cx="7959303" cy="374904"/>
          </a:xfrm>
          <a:prstGeom prst="rect">
            <a:avLst/>
          </a:prstGeom>
        </p:spPr>
        <p:txBody>
          <a:bodyPr vert="horz" anchor="b" anchorCtr="0"/>
          <a:lstStyle>
            <a:lvl1pPr marL="0" indent="0" algn="ctr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80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108667" y="5605272"/>
            <a:ext cx="7959303" cy="274320"/>
          </a:xfrm>
          <a:prstGeom prst="rect">
            <a:avLst/>
          </a:prstGeom>
        </p:spPr>
        <p:txBody>
          <a:bodyPr vert="horz" anchor="t" anchorCtr="0"/>
          <a:lstStyle>
            <a:lvl1pPr marL="0" indent="0" algn="ctr">
              <a:lnSpc>
                <a:spcPts val="14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200" b="1" i="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7905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5449" y="100584"/>
            <a:ext cx="9677927" cy="813816"/>
          </a:xfrm>
          <a:prstGeom prst="rect">
            <a:avLst/>
          </a:prstGeom>
        </p:spPr>
        <p:txBody>
          <a:bodyPr anchor="ctr" anchorCtr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Media Placeholder 3"/>
          <p:cNvSpPr>
            <a:spLocks noGrp="1"/>
          </p:cNvSpPr>
          <p:nvPr>
            <p:ph type="media" sz="quarter" idx="10"/>
          </p:nvPr>
        </p:nvSpPr>
        <p:spPr>
          <a:xfrm>
            <a:off x="2315877" y="1828800"/>
            <a:ext cx="7581449" cy="3346704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/>
          <a:lstStyle>
            <a:lvl1pPr marL="0" indent="0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/>
            </a:lvl1pPr>
          </a:lstStyle>
          <a:p>
            <a:r>
              <a:rPr lang="en-US" smtClean="0"/>
              <a:t>Click icon to add media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315877" y="1371600"/>
            <a:ext cx="7581449" cy="374904"/>
          </a:xfrm>
          <a:prstGeom prst="rect">
            <a:avLst/>
          </a:prstGeom>
        </p:spPr>
        <p:txBody>
          <a:bodyPr vert="horz" anchor="b" anchorCtr="0"/>
          <a:lstStyle>
            <a:lvl1pPr marL="0" indent="0" algn="ctr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80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315877" y="5230368"/>
            <a:ext cx="7581449" cy="274320"/>
          </a:xfrm>
          <a:prstGeom prst="rect">
            <a:avLst/>
          </a:prstGeom>
        </p:spPr>
        <p:txBody>
          <a:bodyPr vert="horz" anchor="t" anchorCtr="0"/>
          <a:lstStyle>
            <a:lvl1pPr marL="0" indent="0" algn="ctr">
              <a:lnSpc>
                <a:spcPts val="14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200" b="1" i="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039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Freeform 8"/>
          <p:cNvSpPr>
            <a:spLocks/>
          </p:cNvSpPr>
          <p:nvPr/>
        </p:nvSpPr>
        <p:spPr bwMode="auto">
          <a:xfrm>
            <a:off x="0" y="950976"/>
            <a:ext cx="12188825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22225" cap="flat" cmpd="sng">
            <a:solidFill>
              <a:schemeClr val="accent4"/>
            </a:solidFill>
            <a:prstDash val="solid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8" name="Rectangle 24"/>
          <p:cNvSpPr>
            <a:spLocks noChangeArrowheads="1"/>
          </p:cNvSpPr>
          <p:nvPr/>
        </p:nvSpPr>
        <p:spPr bwMode="auto">
          <a:xfrm>
            <a:off x="426609" y="6455664"/>
            <a:ext cx="1450470" cy="219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700" b="0" i="0" dirty="0" smtClean="0"/>
              <a:t>Summer Internship</a:t>
            </a:r>
            <a:r>
              <a:rPr lang="en-US" altLang="en-US" sz="700" b="0" i="0" baseline="0" dirty="0" smtClean="0"/>
              <a:t> 2017 - </a:t>
            </a:r>
            <a:fld id="{321F32AB-3DDB-C54A-A434-42EC1FB733CD}" type="slidenum">
              <a:rPr lang="en-US" altLang="en-US" sz="700" b="0" i="0" smtClean="0"/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altLang="en-US" sz="700" b="0" i="0" baseline="0" dirty="0" smtClean="0"/>
          </a:p>
          <a:p>
            <a:pPr algn="l">
              <a:lnSpc>
                <a:spcPct val="100000"/>
              </a:lnSpc>
            </a:pPr>
            <a:r>
              <a:rPr lang="en-US" altLang="en-US" sz="700" b="0" i="0" baseline="0" dirty="0" smtClean="0"/>
              <a:t>TDT 08/29/17</a:t>
            </a:r>
            <a:endParaRPr lang="en-US" altLang="en-US" sz="700" b="0" i="0" baseline="0" dirty="0" smtClean="0"/>
          </a:p>
        </p:txBody>
      </p:sp>
      <p:sp>
        <p:nvSpPr>
          <p:cNvPr id="11" name="Freeform 8"/>
          <p:cNvSpPr>
            <a:spLocks/>
          </p:cNvSpPr>
          <p:nvPr/>
        </p:nvSpPr>
        <p:spPr bwMode="auto">
          <a:xfrm>
            <a:off x="0" y="6355080"/>
            <a:ext cx="12188825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22225" cap="flat" cmpd="sng">
            <a:solidFill>
              <a:schemeClr val="accent4"/>
            </a:solidFill>
            <a:prstDash val="solid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LL_Logo_alone_blue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246888"/>
            <a:ext cx="548658" cy="531101"/>
          </a:xfrm>
          <a:prstGeom prst="rect">
            <a:avLst/>
          </a:prstGeom>
        </p:spPr>
      </p:pic>
      <p:pic>
        <p:nvPicPr>
          <p:cNvPr id="9" name="Picture 8" descr="LL_Logo_blue_nomark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496" y="6473952"/>
            <a:ext cx="2023269" cy="23007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5332412" y="-76200"/>
            <a:ext cx="15119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kern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UNCLASSIFIED</a:t>
            </a:r>
            <a:endParaRPr lang="en-US" sz="14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5332412" y="6397823"/>
            <a:ext cx="15119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kern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UNCLASSIFIED</a:t>
            </a:r>
            <a:endParaRPr lang="en-US" sz="14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4" r:id="rId4"/>
    <p:sldLayoutId id="2147483662" r:id="rId5"/>
    <p:sldLayoutId id="2147483656" r:id="rId6"/>
    <p:sldLayoutId id="2147483658" r:id="rId7"/>
    <p:sldLayoutId id="2147483659" r:id="rId8"/>
    <p:sldLayoutId id="2147483660" r:id="rId9"/>
    <p:sldLayoutId id="2147483661" r:id="rId10"/>
  </p:sldLayoutIdLst>
  <p:txStyles>
    <p:titleStyle>
      <a:lvl1pPr algn="ctr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2pPr>
      <a:lvl3pPr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3pPr>
      <a:lvl4pPr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4pPr>
      <a:lvl5pPr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5pPr>
      <a:lvl6pPr marL="457200"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6pPr>
      <a:lvl7pPr marL="914400"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7pPr>
      <a:lvl8pPr marL="1371600"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8pPr>
      <a:lvl9pPr marL="1828800"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9pPr>
    </p:titleStyle>
    <p:bodyStyle>
      <a:lvl1pPr marL="342900" indent="-3429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25000"/>
        <a:buChar char="•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862013" indent="-341313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–"/>
        <a:defRPr b="1">
          <a:solidFill>
            <a:schemeClr val="tx1"/>
          </a:solidFill>
          <a:latin typeface="+mn-lt"/>
          <a:ea typeface="ＭＳ Ｐゴシック" pitchFamily="-110" charset="-128"/>
        </a:defRPr>
      </a:lvl2pPr>
      <a:lvl3pPr marL="1204913" indent="-2286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600" b="1">
          <a:solidFill>
            <a:schemeClr val="tx1"/>
          </a:solidFill>
          <a:latin typeface="+mn-lt"/>
          <a:ea typeface="ＭＳ Ｐゴシック" pitchFamily="-110" charset="-128"/>
        </a:defRPr>
      </a:lvl3pPr>
      <a:lvl4pPr marL="1546225" indent="-119063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4pPr>
      <a:lvl5pPr marL="18288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5pPr>
      <a:lvl6pPr marL="22860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6pPr>
      <a:lvl7pPr marL="27432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7pPr>
      <a:lvl8pPr marL="32004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8pPr>
      <a:lvl9pPr marL="36576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Relationship Id="rId9" Type="http://schemas.openxmlformats.org/officeDocument/2006/relationships/diagramQuickStyle" Target="../diagrams/quickStyle2.xml"/><Relationship Id="rId10" Type="http://schemas.openxmlformats.org/officeDocument/2006/relationships/diagramColors" Target="../diagrams/colors2.xml"/><Relationship Id="rId11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hyperlink" Target="https://github.com/mit-ll/nemo" TargetMode="Externa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f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Framework for Evaluating an IC’s Resiliency to </a:t>
            </a:r>
            <a:r>
              <a:rPr lang="en-US" dirty="0"/>
              <a:t>Fabrication-Time Attacks (U)</a:t>
            </a:r>
            <a:endParaRPr lang="en-US" dirty="0"/>
          </a:p>
        </p:txBody>
      </p:sp>
      <p:sp>
        <p:nvSpPr>
          <p:cNvPr id="4110" name="Text Box 14"/>
          <p:cNvSpPr txBox="1">
            <a:spLocks noGrp="1" noChangeArrowheads="1"/>
          </p:cNvSpPr>
          <p:nvPr>
            <p:ph type="subTitle" sz="quarter" idx="1"/>
          </p:nvPr>
        </p:nvSpPr>
        <p:spPr>
          <a:xfrm>
            <a:off x="1109183" y="3008376"/>
            <a:ext cx="9970459" cy="1792224"/>
          </a:xfrm>
          <a:noFill/>
          <a:ln/>
        </p:spPr>
        <p:txBody>
          <a:bodyPr/>
          <a:lstStyle/>
          <a:p>
            <a:r>
              <a:rPr lang="en-US" altLang="en-US" sz="2400" dirty="0" smtClean="0"/>
              <a:t>Tim </a:t>
            </a:r>
            <a:r>
              <a:rPr lang="en-US" altLang="en-US" sz="2400" dirty="0" err="1" smtClean="0"/>
              <a:t>Trippel</a:t>
            </a:r>
            <a:endParaRPr lang="en-US" altLang="en-US" sz="2400" dirty="0"/>
          </a:p>
          <a:p>
            <a:r>
              <a:rPr lang="en-US" altLang="en-US" sz="2000" dirty="0" smtClean="0"/>
              <a:t>Summer Research Intern </a:t>
            </a:r>
            <a:r>
              <a:rPr lang="mr-IN" altLang="en-US" sz="2000" dirty="0" smtClean="0"/>
              <a:t>–</a:t>
            </a:r>
            <a:r>
              <a:rPr lang="en-US" altLang="en-US" sz="2000" dirty="0" smtClean="0"/>
              <a:t> Final Presentation</a:t>
            </a:r>
            <a:endParaRPr lang="en-US" altLang="en-US" dirty="0"/>
          </a:p>
          <a:p>
            <a:r>
              <a:rPr lang="en-US" altLang="en-US" sz="2000" dirty="0" smtClean="0"/>
              <a:t>August 29</a:t>
            </a:r>
            <a:r>
              <a:rPr lang="en-US" altLang="en-US" sz="2000" baseline="30000" dirty="0" smtClean="0"/>
              <a:t>th</a:t>
            </a:r>
            <a:r>
              <a:rPr lang="en-US" altLang="en-US" sz="2000" dirty="0" smtClean="0"/>
              <a:t>, 2017</a:t>
            </a:r>
            <a:endParaRPr lang="en-US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012" y="1332973"/>
            <a:ext cx="10921187" cy="4828032"/>
          </a:xfrm>
        </p:spPr>
        <p:txBody>
          <a:bodyPr/>
          <a:lstStyle/>
          <a:p>
            <a:r>
              <a:rPr lang="en-US" u="sng" dirty="0"/>
              <a:t>Problem</a:t>
            </a:r>
            <a:r>
              <a:rPr lang="en-US" dirty="0"/>
              <a:t>: Given a list of wires (output from nemo), how can we identify how difficult it is to attach a rogue wire to one?</a:t>
            </a:r>
          </a:p>
          <a:p>
            <a:r>
              <a:rPr lang="en-US" u="sng" dirty="0"/>
              <a:t>Solution</a:t>
            </a:r>
            <a:r>
              <a:rPr lang="en-US" dirty="0"/>
              <a:t>: GDSII-score </a:t>
            </a:r>
            <a:r>
              <a:rPr lang="mr-IN" dirty="0"/>
              <a:t>–</a:t>
            </a:r>
            <a:r>
              <a:rPr lang="en-US" dirty="0"/>
              <a:t> an automated framework for analyzing </a:t>
            </a:r>
            <a:r>
              <a:rPr lang="en-US" dirty="0" smtClean="0"/>
              <a:t>the layout of specific nets in a GDSII file</a:t>
            </a:r>
            <a:endParaRPr lang="en-US" u="sng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255449" y="594360"/>
            <a:ext cx="10096763" cy="304800"/>
          </a:xfrm>
        </p:spPr>
        <p:txBody>
          <a:bodyPr/>
          <a:lstStyle/>
          <a:p>
            <a:r>
              <a:rPr lang="en-US" dirty="0" smtClean="0"/>
              <a:t>Evaluating the Difficulty of Attaching Rogue Wires </a:t>
            </a:r>
            <a:r>
              <a:rPr lang="en-US" smtClean="0"/>
              <a:t>to Critical Wires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5243495" y="4453611"/>
            <a:ext cx="1905000" cy="12192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 smtClean="0"/>
              <a:t>GDSII-Score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8176415" y="4725255"/>
            <a:ext cx="1905000" cy="60959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 smtClean="0"/>
              <a:t>Report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7" name="Right Arrow 6"/>
          <p:cNvSpPr/>
          <p:nvPr/>
        </p:nvSpPr>
        <p:spPr bwMode="auto">
          <a:xfrm>
            <a:off x="7281455" y="4852107"/>
            <a:ext cx="762000" cy="355897"/>
          </a:xfrm>
          <a:prstGeom prst="rightArrow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8" name="Right Arrow 7"/>
          <p:cNvSpPr/>
          <p:nvPr/>
        </p:nvSpPr>
        <p:spPr bwMode="auto">
          <a:xfrm>
            <a:off x="4399304" y="4613046"/>
            <a:ext cx="762000" cy="355897"/>
          </a:xfrm>
          <a:prstGeom prst="rightArrow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4399304" y="5199288"/>
            <a:ext cx="762000" cy="355897"/>
          </a:xfrm>
          <a:prstGeom prst="rightArrow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361344" y="5099741"/>
            <a:ext cx="1905000" cy="69145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b="1" dirty="0"/>
              <a:t>Critical Signal Dependency </a:t>
            </a:r>
            <a:r>
              <a:rPr lang="en-US" sz="1400" b="1" dirty="0" smtClean="0"/>
              <a:t>Graph</a:t>
            </a:r>
          </a:p>
          <a:p>
            <a:pPr algn="ctr"/>
            <a:r>
              <a:rPr lang="en-US" sz="1400" b="1" dirty="0" smtClean="0"/>
              <a:t>(Nemo Output)</a:t>
            </a:r>
            <a:endParaRPr lang="en-US" sz="1400" b="1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2370284" y="4423085"/>
            <a:ext cx="1905000" cy="60959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 smtClean="0"/>
              <a:t>GDSII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68266" y="4038600"/>
            <a:ext cx="26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u="sng" dirty="0" smtClean="0"/>
              <a:t>GDSII-</a:t>
            </a:r>
            <a:r>
              <a:rPr lang="en-US" sz="1800" b="1" u="sng" dirty="0" err="1" smtClean="0"/>
              <a:t>Scroe</a:t>
            </a:r>
            <a:r>
              <a:rPr lang="en-US" sz="1800" b="1" u="sng" dirty="0" smtClean="0"/>
              <a:t> Tool Flow</a:t>
            </a:r>
            <a:endParaRPr lang="en-US" sz="1800" b="1" u="sng" dirty="0"/>
          </a:p>
        </p:txBody>
      </p:sp>
      <p:graphicFrame>
        <p:nvGraphicFramePr>
          <p:cNvPr id="13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6373444"/>
              </p:ext>
            </p:extLst>
          </p:nvPr>
        </p:nvGraphicFramePr>
        <p:xfrm>
          <a:off x="1119246" y="3188732"/>
          <a:ext cx="9524999" cy="60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906996" y="3237576"/>
            <a:ext cx="782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Verilog</a:t>
            </a:r>
          </a:p>
          <a:p>
            <a:pPr algn="ctr"/>
            <a:r>
              <a:rPr lang="en-US" sz="1400" b="1" dirty="0" smtClean="0"/>
              <a:t>RTL</a:t>
            </a:r>
            <a:endParaRPr lang="en-US" sz="1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77076" y="3252515"/>
            <a:ext cx="832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Verilog </a:t>
            </a:r>
          </a:p>
          <a:p>
            <a:pPr algn="ctr"/>
            <a:r>
              <a:rPr lang="en-US" sz="1400" b="1" dirty="0" smtClean="0"/>
              <a:t>Netlist</a:t>
            </a:r>
            <a:endParaRPr lang="en-US" sz="1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071919" y="3360237"/>
            <a:ext cx="673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GDSII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93776" y="2776692"/>
            <a:ext cx="2159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u="sng" smtClean="0"/>
              <a:t>ASIC Design Flow</a:t>
            </a:r>
            <a:endParaRPr lang="en-US" sz="1800" b="1" u="sng" dirty="0"/>
          </a:p>
        </p:txBody>
      </p:sp>
      <p:cxnSp>
        <p:nvCxnSpPr>
          <p:cNvPr id="18" name="Curved Connector 17"/>
          <p:cNvCxnSpPr>
            <a:stCxn id="19" idx="4"/>
            <a:endCxn id="11" idx="0"/>
          </p:cNvCxnSpPr>
          <p:nvPr/>
        </p:nvCxnSpPr>
        <p:spPr bwMode="auto">
          <a:xfrm rot="5400000">
            <a:off x="5572559" y="1548557"/>
            <a:ext cx="624753" cy="5124302"/>
          </a:xfrm>
          <a:prstGeom prst="curvedConnector3">
            <a:avLst>
              <a:gd name="adj1" fmla="val 32217"/>
            </a:avLst>
          </a:prstGeom>
          <a:solidFill>
            <a:schemeClr val="accent1"/>
          </a:solidFill>
          <a:ln w="22225" cap="flat" cmpd="sng" algn="ctr">
            <a:solidFill>
              <a:srgbClr val="FF0000"/>
            </a:solidFill>
            <a:prstDash val="dash"/>
            <a:round/>
            <a:headEnd type="none" w="sm" len="sm"/>
            <a:tailEnd type="triangle"/>
          </a:ln>
          <a:effectLst/>
        </p:spPr>
      </p:cxnSp>
      <p:sp>
        <p:nvSpPr>
          <p:cNvPr id="19" name="Oval 18"/>
          <p:cNvSpPr/>
          <p:nvPr/>
        </p:nvSpPr>
        <p:spPr bwMode="auto">
          <a:xfrm>
            <a:off x="8043455" y="3209551"/>
            <a:ext cx="807261" cy="588781"/>
          </a:xfrm>
          <a:prstGeom prst="ellipse">
            <a:avLst/>
          </a:prstGeom>
          <a:solidFill>
            <a:schemeClr val="accent5">
              <a:alpha val="0"/>
            </a:schemeClr>
          </a:solidFill>
          <a:ln w="25400" cap="flat" cmpd="sng" algn="ctr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376438" y="6066477"/>
            <a:ext cx="3594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GDSII-Score will be open-sourced soon!</a:t>
            </a:r>
          </a:p>
        </p:txBody>
      </p:sp>
    </p:spTree>
    <p:extLst>
      <p:ext uri="{BB962C8B-B14F-4D97-AF65-F5344CB8AC3E}">
        <p14:creationId xmlns:p14="http://schemas.microsoft.com/office/powerpoint/2010/main" val="520652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255449" y="594360"/>
            <a:ext cx="10096763" cy="304800"/>
          </a:xfrm>
        </p:spPr>
        <p:txBody>
          <a:bodyPr/>
          <a:lstStyle/>
          <a:p>
            <a:r>
              <a:rPr lang="en-US" dirty="0" smtClean="0"/>
              <a:t>How does GDSII-Score Work?</a:t>
            </a:r>
            <a:endParaRPr lang="en-US" dirty="0"/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633819" y="1289304"/>
            <a:ext cx="10921187" cy="874621"/>
          </a:xfrm>
        </p:spPr>
        <p:txBody>
          <a:bodyPr/>
          <a:lstStyle/>
          <a:p>
            <a:r>
              <a:rPr lang="en-US" dirty="0" smtClean="0"/>
              <a:t>GDSII-Score is an </a:t>
            </a:r>
            <a:r>
              <a:rPr lang="en-US" i="1" dirty="0" err="1" smtClean="0"/>
              <a:t>exstensible</a:t>
            </a:r>
            <a:r>
              <a:rPr lang="en-US" dirty="0" smtClean="0"/>
              <a:t> Python framework for analyzing security-critical path objects (wires) in a GDSII file. 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 bwMode="auto">
          <a:xfrm>
            <a:off x="6550346" y="2438400"/>
            <a:ext cx="3048000" cy="34290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7479" y="1828800"/>
            <a:ext cx="1374133" cy="1377950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2436812" y="2432304"/>
            <a:ext cx="3124200" cy="3435096"/>
            <a:chOff x="2816546" y="2432304"/>
            <a:chExt cx="3124200" cy="3435096"/>
          </a:xfrm>
        </p:grpSpPr>
        <p:sp>
          <p:nvSpPr>
            <p:cNvPr id="27" name="Rectangle 26"/>
            <p:cNvSpPr/>
            <p:nvPr/>
          </p:nvSpPr>
          <p:spPr bwMode="auto">
            <a:xfrm>
              <a:off x="2816546" y="2432304"/>
              <a:ext cx="3124200" cy="3435096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 smtClean="0"/>
                <a:t>class </a:t>
              </a:r>
              <a:r>
                <a:rPr kumimoji="0" 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rPr>
                <a:t>Layout():</a:t>
              </a:r>
              <a:endPara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/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/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/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/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/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/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/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273746" y="2935069"/>
              <a:ext cx="26593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LEF() </a:t>
              </a:r>
              <a:r>
                <a:rPr lang="mr-IN" sz="2000" b="1" dirty="0" smtClean="0"/>
                <a:t>–</a:t>
              </a:r>
              <a:r>
                <a:rPr lang="en-US" sz="2000" b="1" dirty="0" smtClean="0"/>
                <a:t> </a:t>
              </a:r>
              <a:r>
                <a:rPr lang="en-US" sz="1600" b="1" dirty="0" smtClean="0"/>
                <a:t>stores info about design rules</a:t>
              </a:r>
              <a:endParaRPr lang="en-US" sz="1600" b="1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273745" y="3697069"/>
              <a:ext cx="26670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GDSII() </a:t>
              </a:r>
              <a:r>
                <a:rPr lang="mr-IN" sz="2000" b="1" dirty="0" smtClean="0"/>
                <a:t>–</a:t>
              </a:r>
              <a:r>
                <a:rPr lang="en-US" sz="2000" b="1" dirty="0" smtClean="0"/>
                <a:t> </a:t>
              </a:r>
              <a:r>
                <a:rPr lang="en-US" sz="1600" b="1" dirty="0" smtClean="0"/>
                <a:t>stores the GDSII data structures</a:t>
              </a:r>
              <a:endParaRPr lang="en-US" sz="1600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273745" y="4576227"/>
              <a:ext cx="2667001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 smtClean="0"/>
                <a:t>CriticalNets</a:t>
              </a:r>
              <a:r>
                <a:rPr lang="en-US" sz="2000" b="1" dirty="0" smtClean="0"/>
                <a:t>() </a:t>
              </a:r>
              <a:r>
                <a:rPr lang="mr-IN" sz="2000" b="1" dirty="0" smtClean="0"/>
                <a:t>–</a:t>
              </a:r>
              <a:r>
                <a:rPr lang="en-US" sz="2000" b="1" dirty="0" smtClean="0"/>
                <a:t> </a:t>
              </a:r>
              <a:r>
                <a:rPr lang="en-US" sz="1600" b="1" dirty="0" smtClean="0"/>
                <a:t>Stores a list of security critical nets to examine (Nemo output)</a:t>
              </a:r>
              <a:endParaRPr lang="en-US" sz="1600" b="1" dirty="0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250" y="4170914"/>
            <a:ext cx="2889548" cy="166203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250" y="2536084"/>
            <a:ext cx="2889548" cy="1522596"/>
          </a:xfrm>
          <a:prstGeom prst="rect">
            <a:avLst/>
          </a:prstGeom>
        </p:spPr>
      </p:pic>
      <p:sp>
        <p:nvSpPr>
          <p:cNvPr id="36" name="Left-Right Arrow 35"/>
          <p:cNvSpPr/>
          <p:nvPr/>
        </p:nvSpPr>
        <p:spPr bwMode="auto">
          <a:xfrm>
            <a:off x="5592286" y="3126363"/>
            <a:ext cx="926786" cy="450850"/>
          </a:xfrm>
          <a:prstGeom prst="leftRightArrow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954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255449" y="594360"/>
            <a:ext cx="10096763" cy="304800"/>
          </a:xfrm>
        </p:spPr>
        <p:txBody>
          <a:bodyPr/>
          <a:lstStyle/>
          <a:p>
            <a:r>
              <a:rPr lang="en-US" dirty="0" smtClean="0"/>
              <a:t>Example GDSII-Score Use Case: </a:t>
            </a:r>
            <a:r>
              <a:rPr lang="en-US" dirty="0" smtClean="0">
                <a:solidFill>
                  <a:srgbClr val="FF0000"/>
                </a:solidFill>
              </a:rPr>
              <a:t>Calculating Wire Blockage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1" name="Content Placeholder 2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1766658"/>
            <a:ext cx="5181201" cy="3825240"/>
          </a:xfr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612" y="2038485"/>
            <a:ext cx="4119806" cy="32437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2665412" y="3374478"/>
            <a:ext cx="304800" cy="304800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 flipV="1">
            <a:off x="2981443" y="2053170"/>
            <a:ext cx="4332169" cy="1321308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>
            <a:off x="2970212" y="3679278"/>
            <a:ext cx="4343400" cy="1617648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  <a:effectLst/>
        </p:spPr>
      </p:cxnSp>
      <p:sp>
        <p:nvSpPr>
          <p:cNvPr id="11" name="Rectangle 10"/>
          <p:cNvSpPr/>
          <p:nvPr/>
        </p:nvSpPr>
        <p:spPr bwMode="auto">
          <a:xfrm>
            <a:off x="760412" y="1766658"/>
            <a:ext cx="5257800" cy="382524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313612" y="2026201"/>
            <a:ext cx="4119806" cy="3270725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8139545" y="3810000"/>
            <a:ext cx="900546" cy="148936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3" name="Right Bracket 12"/>
          <p:cNvSpPr/>
          <p:nvPr/>
        </p:nvSpPr>
        <p:spPr bwMode="auto">
          <a:xfrm rot="16200000">
            <a:off x="7851269" y="3176949"/>
            <a:ext cx="886691" cy="323994"/>
          </a:xfrm>
          <a:prstGeom prst="rightBracke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ket 16"/>
          <p:cNvSpPr/>
          <p:nvPr/>
        </p:nvSpPr>
        <p:spPr bwMode="auto">
          <a:xfrm rot="5400000">
            <a:off x="8479845" y="4095029"/>
            <a:ext cx="369169" cy="152400"/>
          </a:xfrm>
          <a:prstGeom prst="rightBracke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77711" y="5498529"/>
            <a:ext cx="2632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Report:</a:t>
            </a:r>
          </a:p>
          <a:p>
            <a:r>
              <a:rPr lang="en-US" sz="1400" b="1" dirty="0" smtClean="0"/>
              <a:t>Critical Net 1 is 65% Blocked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31681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Oakland (IEEE Security and Privacy)</a:t>
            </a:r>
          </a:p>
          <a:p>
            <a:pPr lvl="1"/>
            <a:r>
              <a:rPr lang="en-US" dirty="0"/>
              <a:t>Submit </a:t>
            </a:r>
            <a:r>
              <a:rPr lang="en-US" dirty="0" smtClean="0"/>
              <a:t>this work</a:t>
            </a:r>
          </a:p>
          <a:p>
            <a:endParaRPr lang="en-US" dirty="0" smtClean="0"/>
          </a:p>
          <a:p>
            <a:r>
              <a:rPr lang="en-US" dirty="0" err="1" smtClean="0"/>
              <a:t>Usenix</a:t>
            </a:r>
            <a:r>
              <a:rPr lang="en-US" dirty="0" smtClean="0"/>
              <a:t> Security</a:t>
            </a:r>
          </a:p>
          <a:p>
            <a:pPr lvl="1"/>
            <a:r>
              <a:rPr lang="en-US" dirty="0" smtClean="0"/>
              <a:t>Submit work on a “Defensive Layout” technique driven by this framework to make inserting Trojans at fabrication time very difficult</a:t>
            </a:r>
          </a:p>
          <a:p>
            <a:pPr lvl="1"/>
            <a:r>
              <a:rPr lang="en-US" dirty="0" smtClean="0"/>
              <a:t>Automate the generation of place &amp; route tool scripts to maximize the “security” rating provided by the framework discussed today</a:t>
            </a:r>
          </a:p>
        </p:txBody>
      </p:sp>
    </p:spTree>
    <p:extLst>
      <p:ext uri="{BB962C8B-B14F-4D97-AF65-F5344CB8AC3E}">
        <p14:creationId xmlns:p14="http://schemas.microsoft.com/office/powerpoint/2010/main" val="38903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Acknowledements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2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412" y="1219200"/>
            <a:ext cx="2514864" cy="25148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Purdue University</a:t>
            </a:r>
          </a:p>
          <a:p>
            <a:pPr lvl="1"/>
            <a:r>
              <a:rPr lang="en-US" dirty="0"/>
              <a:t>BS in Computer </a:t>
            </a:r>
            <a:r>
              <a:rPr lang="en-US" dirty="0" smtClean="0"/>
              <a:t>Engineering</a:t>
            </a:r>
          </a:p>
          <a:p>
            <a:endParaRPr lang="en-US" dirty="0"/>
          </a:p>
          <a:p>
            <a:r>
              <a:rPr lang="en-US" dirty="0" smtClean="0"/>
              <a:t>University of Michigan</a:t>
            </a:r>
          </a:p>
          <a:p>
            <a:pPr lvl="1"/>
            <a:r>
              <a:rPr lang="en-US" dirty="0"/>
              <a:t>MSE in Computer Science </a:t>
            </a:r>
            <a:r>
              <a:rPr lang="en-US" dirty="0" smtClean="0"/>
              <a:t>Engineering</a:t>
            </a:r>
          </a:p>
          <a:p>
            <a:pPr lvl="1"/>
            <a:r>
              <a:rPr lang="en-US" dirty="0" smtClean="0"/>
              <a:t>PhD in Computer Science Engineering</a:t>
            </a:r>
          </a:p>
          <a:p>
            <a:pPr lvl="2"/>
            <a:r>
              <a:rPr lang="en-US" dirty="0" smtClean="0"/>
              <a:t>Focus in Hardware Security</a:t>
            </a:r>
          </a:p>
          <a:p>
            <a:endParaRPr lang="en-US" dirty="0" smtClean="0"/>
          </a:p>
          <a:p>
            <a:r>
              <a:rPr lang="en-US" dirty="0" smtClean="0"/>
              <a:t>Author of the “WALNUT” paper on controlling MEMS accelerometers with acoustics</a:t>
            </a:r>
          </a:p>
          <a:p>
            <a:endParaRPr lang="en-US" dirty="0"/>
          </a:p>
          <a:p>
            <a:r>
              <a:rPr lang="en-US" dirty="0" smtClean="0"/>
              <a:t>Worked under Matthew Hicks &amp; Kevin Bush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113" y="1676400"/>
            <a:ext cx="2969693" cy="158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63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19" y="1600200"/>
            <a:ext cx="10921187" cy="4724400"/>
          </a:xfrm>
        </p:spPr>
        <p:txBody>
          <a:bodyPr/>
          <a:lstStyle/>
          <a:p>
            <a:r>
              <a:rPr lang="en-US" dirty="0" smtClean="0"/>
              <a:t>Motivation</a:t>
            </a:r>
          </a:p>
          <a:p>
            <a:r>
              <a:rPr lang="en-US" dirty="0" smtClean="0"/>
              <a:t>Problems</a:t>
            </a:r>
          </a:p>
          <a:p>
            <a:r>
              <a:rPr lang="en-US" dirty="0" smtClean="0"/>
              <a:t>Preparation</a:t>
            </a:r>
          </a:p>
          <a:p>
            <a:r>
              <a:rPr lang="en-US" dirty="0" smtClean="0"/>
              <a:t>Problem</a:t>
            </a:r>
          </a:p>
          <a:p>
            <a:r>
              <a:rPr lang="en-US" dirty="0" smtClean="0"/>
              <a:t>Approach </a:t>
            </a:r>
          </a:p>
          <a:p>
            <a:r>
              <a:rPr lang="en-US" dirty="0" smtClean="0"/>
              <a:t>Design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Future 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235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While the U.S. Gov. CAN create trustworthy IC </a:t>
            </a:r>
            <a:r>
              <a:rPr lang="en-US" u="sng" dirty="0" smtClean="0">
                <a:solidFill>
                  <a:srgbClr val="FF0000"/>
                </a:solidFill>
              </a:rPr>
              <a:t>designs</a:t>
            </a:r>
            <a:r>
              <a:rPr lang="en-US" dirty="0" smtClean="0">
                <a:solidFill>
                  <a:srgbClr val="FF0000"/>
                </a:solidFill>
              </a:rPr>
              <a:t>, they cannot </a:t>
            </a:r>
            <a:r>
              <a:rPr lang="en-US" u="sng" dirty="0" smtClean="0">
                <a:solidFill>
                  <a:srgbClr val="FF0000"/>
                </a:solidFill>
              </a:rPr>
              <a:t>fabricate</a:t>
            </a:r>
            <a:r>
              <a:rPr lang="en-US" b="0" dirty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these designs with technology nodes &lt; 90nm at trusted foundries. </a:t>
            </a:r>
          </a:p>
          <a:p>
            <a:r>
              <a:rPr lang="en-US" dirty="0" smtClean="0"/>
              <a:t>Until 2016, hardware Trojans demonstrated in literature were easily detectable</a:t>
            </a:r>
          </a:p>
          <a:p>
            <a:pPr lvl="1"/>
            <a:r>
              <a:rPr lang="en-US" dirty="0" smtClean="0"/>
              <a:t>Trigger circuits too </a:t>
            </a:r>
            <a:r>
              <a:rPr lang="en-US" u="sng" dirty="0" smtClean="0"/>
              <a:t>sophisticated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easily detectable via physical inspection/side channels</a:t>
            </a:r>
          </a:p>
          <a:p>
            <a:pPr lvl="1"/>
            <a:r>
              <a:rPr lang="en-US" dirty="0" smtClean="0">
                <a:sym typeface="Wingdings"/>
              </a:rPr>
              <a:t>Trigger circuits too </a:t>
            </a:r>
            <a:r>
              <a:rPr lang="en-US" u="sng" dirty="0" smtClean="0">
                <a:sym typeface="Wingdings"/>
              </a:rPr>
              <a:t>simplistic</a:t>
            </a:r>
            <a:r>
              <a:rPr lang="en-US" dirty="0" smtClean="0">
                <a:sym typeface="Wingdings"/>
              </a:rPr>
              <a:t>         </a:t>
            </a:r>
            <a:r>
              <a:rPr lang="en-US" dirty="0">
                <a:sym typeface="Wingdings"/>
              </a:rPr>
              <a:t>easily detectable via </a:t>
            </a:r>
            <a:r>
              <a:rPr lang="en-US" dirty="0" smtClean="0">
                <a:sym typeface="Wingdings"/>
              </a:rPr>
              <a:t>post-fab testing</a:t>
            </a:r>
            <a:endParaRPr lang="en-US" dirty="0" smtClean="0"/>
          </a:p>
          <a:p>
            <a:r>
              <a:rPr lang="en-US" dirty="0" smtClean="0"/>
              <a:t>Oakland 2016 best paper (A2: Analog Malicious Hardware) demonstrated how a </a:t>
            </a:r>
            <a:r>
              <a:rPr lang="en-US" u="sng" dirty="0"/>
              <a:t>sophisticated</a:t>
            </a:r>
            <a:r>
              <a:rPr lang="en-US" dirty="0"/>
              <a:t> </a:t>
            </a:r>
            <a:r>
              <a:rPr lang="en-US" dirty="0" smtClean="0"/>
              <a:t>trigger circuit could be crafted out of analog components making it stealthy enough to avoid detection.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3503612" y="4599774"/>
            <a:ext cx="1905000" cy="12192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rPr>
              <a:t>Design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 smtClean="0"/>
              <a:t>(</a:t>
            </a:r>
            <a:r>
              <a:rPr lang="en-US" sz="1400" b="1" dirty="0" smtClean="0">
                <a:solidFill>
                  <a:srgbClr val="00B050"/>
                </a:solidFill>
              </a:rPr>
              <a:t>Trusted</a:t>
            </a:r>
            <a:r>
              <a:rPr lang="en-US" sz="1400" b="1" dirty="0" smtClean="0"/>
              <a:t>)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6704012" y="4584107"/>
            <a:ext cx="1905000" cy="12192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rPr>
              <a:t>Fabrication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 smtClean="0"/>
              <a:t>(</a:t>
            </a:r>
            <a:r>
              <a:rPr lang="en-US" sz="1400" b="1" dirty="0" smtClean="0">
                <a:solidFill>
                  <a:srgbClr val="FF0000"/>
                </a:solidFill>
              </a:rPr>
              <a:t>Untrusted</a:t>
            </a:r>
            <a:r>
              <a:rPr lang="en-US" sz="1400" b="1" dirty="0" smtClean="0"/>
              <a:t>)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6" name="Right Arrow 5"/>
          <p:cNvSpPr/>
          <p:nvPr/>
        </p:nvSpPr>
        <p:spPr bwMode="auto">
          <a:xfrm>
            <a:off x="5675312" y="4901903"/>
            <a:ext cx="762000" cy="583607"/>
          </a:xfrm>
          <a:prstGeom prst="rightArrow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885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study fabrication time attacks, must work with real IC design:</a:t>
            </a:r>
          </a:p>
          <a:p>
            <a:pPr lvl="1"/>
            <a:r>
              <a:rPr lang="en-US" dirty="0" smtClean="0"/>
              <a:t>OR1200 Open Source Processor </a:t>
            </a:r>
            <a:r>
              <a:rPr lang="en-US" dirty="0" err="1" smtClean="0"/>
              <a:t>SoC</a:t>
            </a:r>
            <a:r>
              <a:rPr lang="en-US" dirty="0" smtClean="0"/>
              <a:t> (same as A2 paper)</a:t>
            </a:r>
          </a:p>
          <a:p>
            <a:pPr lvl="1"/>
            <a:r>
              <a:rPr lang="en-US" dirty="0" smtClean="0"/>
              <a:t>Designed using 45nm ARM and IBM standard cell and I/O cell libraries</a:t>
            </a:r>
          </a:p>
          <a:p>
            <a:pPr lvl="1"/>
            <a:r>
              <a:rPr lang="en-US" dirty="0" smtClean="0"/>
              <a:t>Synthesized with Cadence Genus v16.23</a:t>
            </a:r>
          </a:p>
          <a:p>
            <a:pPr lvl="1"/>
            <a:r>
              <a:rPr lang="en-US" dirty="0" smtClean="0"/>
              <a:t>Placed and Routed with Cadence </a:t>
            </a:r>
            <a:r>
              <a:rPr lang="en-US" dirty="0" err="1" smtClean="0"/>
              <a:t>Innovus</a:t>
            </a:r>
            <a:r>
              <a:rPr lang="en-US" dirty="0" smtClean="0"/>
              <a:t> 17.1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412" y="3048000"/>
            <a:ext cx="3849732" cy="311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3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3579812" y="4495800"/>
            <a:ext cx="5029200" cy="1752600"/>
          </a:xfrm>
          <a:prstGeom prst="rect">
            <a:avLst/>
          </a:prstGeom>
          <a:solidFill>
            <a:schemeClr val="accent5">
              <a:alpha val="17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we deal with stealthy fabrication-time attacks?</a:t>
            </a:r>
          </a:p>
          <a:p>
            <a:pPr lvl="1"/>
            <a:r>
              <a:rPr lang="en-US" dirty="0" smtClean="0"/>
              <a:t>Detection </a:t>
            </a:r>
          </a:p>
          <a:p>
            <a:pPr lvl="2"/>
            <a:r>
              <a:rPr lang="en-US" dirty="0" smtClean="0"/>
              <a:t>Stochastic Backside Imaging </a:t>
            </a:r>
            <a:r>
              <a:rPr lang="mr-IN" dirty="0" smtClean="0"/>
              <a:t>–</a:t>
            </a:r>
            <a:r>
              <a:rPr lang="en-US" dirty="0" smtClean="0"/>
              <a:t> image only areas of chip where Trojan is likely to be</a:t>
            </a:r>
          </a:p>
          <a:p>
            <a:pPr lvl="1"/>
            <a:r>
              <a:rPr lang="en-US" dirty="0" smtClean="0"/>
              <a:t>Prevention</a:t>
            </a:r>
          </a:p>
          <a:p>
            <a:pPr lvl="2"/>
            <a:r>
              <a:rPr lang="en-US" dirty="0" smtClean="0"/>
              <a:t>Defensive Layout </a:t>
            </a:r>
            <a:r>
              <a:rPr lang="mr-IN" dirty="0" smtClean="0"/>
              <a:t>–</a:t>
            </a:r>
            <a:r>
              <a:rPr lang="en-US" dirty="0" smtClean="0"/>
              <a:t> make it difficult for an attacker to insert the Trojan to begin with</a:t>
            </a:r>
          </a:p>
          <a:p>
            <a:endParaRPr lang="en-US" dirty="0" smtClean="0"/>
          </a:p>
          <a:p>
            <a:r>
              <a:rPr lang="en-US" dirty="0" smtClean="0"/>
              <a:t>Need a framework to evaluate how difficult it is to insert Trojans at fabrication </a:t>
            </a:r>
          </a:p>
          <a:p>
            <a:pPr marL="626364" lvl="1" indent="-342900">
              <a:buFont typeface="+mj-lt"/>
              <a:buAutoNum type="arabicPeriod"/>
            </a:pPr>
            <a:r>
              <a:rPr lang="en-US" dirty="0" smtClean="0"/>
              <a:t>How do we identify security critical nets in a design?</a:t>
            </a:r>
          </a:p>
          <a:p>
            <a:pPr marL="626364" lvl="1" indent="-342900">
              <a:buFont typeface="+mj-lt"/>
              <a:buAutoNum type="arabicPeriod"/>
            </a:pPr>
            <a:r>
              <a:rPr lang="en-US" dirty="0" smtClean="0"/>
              <a:t>How do we evaluate how difficult it is to attach a rogue wire to a critical wire in a design?</a:t>
            </a:r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6399212" y="5791200"/>
            <a:ext cx="2133600" cy="2286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smtClean="0"/>
              <a:t>s</a:t>
            </a:r>
            <a:r>
              <a: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rPr>
              <a:t>ecurity-critical</a:t>
            </a:r>
            <a:r>
              <a:rPr kumimoji="0" lang="en-US" sz="1400" b="1" i="0" u="none" strike="noStrike" cap="none" normalizeH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rPr>
              <a:t> </a:t>
            </a:r>
            <a:r>
              <a:rPr lang="en-US" sz="1400" b="1" dirty="0"/>
              <a:t>w</a:t>
            </a:r>
            <a:r>
              <a:rPr kumimoji="0" lang="en-US" sz="1400" b="1" i="0" u="none" strike="noStrike" cap="none" normalizeH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rPr>
              <a:t>ire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884612" y="4724400"/>
            <a:ext cx="1828800" cy="990600"/>
          </a:xfrm>
          <a:prstGeom prst="rect">
            <a:avLst/>
          </a:prstGeom>
          <a:solidFill>
            <a:srgbClr val="FF0000">
              <a:alpha val="25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rPr>
              <a:t>Trojan Circuit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cxnSp>
        <p:nvCxnSpPr>
          <p:cNvPr id="7" name="Elbow Connector 6"/>
          <p:cNvCxnSpPr>
            <a:stCxn id="5" idx="3"/>
            <a:endCxn id="4" idx="0"/>
          </p:cNvCxnSpPr>
          <p:nvPr/>
        </p:nvCxnSpPr>
        <p:spPr bwMode="auto">
          <a:xfrm>
            <a:off x="5713412" y="5219700"/>
            <a:ext cx="1752600" cy="571500"/>
          </a:xfrm>
          <a:prstGeom prst="bentConnector2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6246812" y="4911923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rogue wire </a:t>
            </a:r>
            <a:endParaRPr lang="en-US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550111" y="446576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mtClean="0"/>
              <a:t>IC</a:t>
            </a:r>
            <a:endParaRPr lang="en-US" sz="1400" b="1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3732212" y="5846036"/>
            <a:ext cx="1371600" cy="4571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328830" y="5943600"/>
            <a:ext cx="1371600" cy="4571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732212" y="6071617"/>
            <a:ext cx="1371600" cy="4571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246812" y="4865372"/>
            <a:ext cx="1371600" cy="4571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228111" y="6094476"/>
            <a:ext cx="1371600" cy="4571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228111" y="5832349"/>
            <a:ext cx="1069094" cy="59406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774024" y="6092191"/>
            <a:ext cx="1371600" cy="4571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791823" y="5522975"/>
            <a:ext cx="1445589" cy="84885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901724" y="5676366"/>
            <a:ext cx="1445589" cy="84885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5839954" y="5341639"/>
            <a:ext cx="1445589" cy="84885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5773365" y="4778573"/>
            <a:ext cx="1371600" cy="4571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7250067" y="4754882"/>
            <a:ext cx="1206545" cy="4571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7655040" y="4872992"/>
            <a:ext cx="801572" cy="4571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7344052" y="5036823"/>
            <a:ext cx="1112560" cy="4571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598626" y="5639900"/>
            <a:ext cx="801572" cy="4571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7715640" y="5715532"/>
            <a:ext cx="801572" cy="4571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7590124" y="5151430"/>
            <a:ext cx="801572" cy="4571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13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graphicFrame>
        <p:nvGraphicFramePr>
          <p:cNvPr id="7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149027"/>
              </p:ext>
            </p:extLst>
          </p:nvPr>
        </p:nvGraphicFramePr>
        <p:xfrm>
          <a:off x="1408377" y="1905000"/>
          <a:ext cx="9524999" cy="1318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80012" y="1571333"/>
            <a:ext cx="2159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u="sng" dirty="0" smtClean="0"/>
              <a:t>ASIC Design Flow</a:t>
            </a:r>
            <a:endParaRPr lang="en-US" sz="1800" b="1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3198812" y="2302538"/>
            <a:ext cx="782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Verilog</a:t>
            </a:r>
          </a:p>
          <a:p>
            <a:pPr algn="ctr"/>
            <a:r>
              <a:rPr lang="en-US" sz="1400" b="1" dirty="0" smtClean="0"/>
              <a:t>RTL</a:t>
            </a:r>
            <a:endParaRPr 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423340" y="2407211"/>
            <a:ext cx="673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GDSII</a:t>
            </a:r>
            <a:endParaRPr 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754864" y="2299490"/>
            <a:ext cx="832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Verilog </a:t>
            </a:r>
          </a:p>
          <a:p>
            <a:pPr algn="ctr"/>
            <a:r>
              <a:rPr lang="en-US" sz="1400" b="1" dirty="0" smtClean="0"/>
              <a:t>Netlist</a:t>
            </a:r>
            <a:endParaRPr lang="en-US" sz="1400" b="1" dirty="0"/>
          </a:p>
        </p:txBody>
      </p:sp>
      <p:graphicFrame>
        <p:nvGraphicFramePr>
          <p:cNvPr id="1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6627756"/>
              </p:ext>
            </p:extLst>
          </p:nvPr>
        </p:nvGraphicFramePr>
        <p:xfrm>
          <a:off x="3468927" y="4267200"/>
          <a:ext cx="5403898" cy="121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966847" y="3844564"/>
            <a:ext cx="254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u="sng" dirty="0" smtClean="0"/>
              <a:t>Framework Tool Flow</a:t>
            </a:r>
            <a:endParaRPr lang="en-US" sz="1800" b="1" u="sng" dirty="0"/>
          </a:p>
        </p:txBody>
      </p:sp>
      <p:grpSp>
        <p:nvGrpSpPr>
          <p:cNvPr id="16" name="Group 15"/>
          <p:cNvGrpSpPr/>
          <p:nvPr/>
        </p:nvGrpSpPr>
        <p:grpSpPr>
          <a:xfrm>
            <a:off x="2817812" y="4928216"/>
            <a:ext cx="477157" cy="405784"/>
            <a:chOff x="2476874" y="330507"/>
            <a:chExt cx="477157" cy="558184"/>
          </a:xfrm>
        </p:grpSpPr>
        <p:sp>
          <p:nvSpPr>
            <p:cNvPr id="17" name="Right Arrow 16"/>
            <p:cNvSpPr/>
            <p:nvPr/>
          </p:nvSpPr>
          <p:spPr>
            <a:xfrm>
              <a:off x="2476874" y="330507"/>
              <a:ext cx="477157" cy="55818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Right Arrow 4"/>
            <p:cNvSpPr/>
            <p:nvPr/>
          </p:nvSpPr>
          <p:spPr>
            <a:xfrm>
              <a:off x="2476874" y="442144"/>
              <a:ext cx="334010" cy="3349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500" kern="12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817812" y="4397465"/>
            <a:ext cx="477157" cy="405784"/>
            <a:chOff x="2476874" y="330507"/>
            <a:chExt cx="477157" cy="558184"/>
          </a:xfrm>
        </p:grpSpPr>
        <p:sp>
          <p:nvSpPr>
            <p:cNvPr id="20" name="Right Arrow 19"/>
            <p:cNvSpPr/>
            <p:nvPr/>
          </p:nvSpPr>
          <p:spPr>
            <a:xfrm>
              <a:off x="2476874" y="330507"/>
              <a:ext cx="477157" cy="55818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ight Arrow 4"/>
            <p:cNvSpPr/>
            <p:nvPr/>
          </p:nvSpPr>
          <p:spPr>
            <a:xfrm>
              <a:off x="2476874" y="442144"/>
              <a:ext cx="334010" cy="3349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500" kern="1200" dirty="0"/>
            </a:p>
          </p:txBody>
        </p:sp>
      </p:grpSp>
      <p:grpSp>
        <p:nvGrpSpPr>
          <p:cNvPr id="22" name="Group 21"/>
          <p:cNvGrpSpPr/>
          <p:nvPr/>
        </p:nvGrpSpPr>
        <p:grpSpPr>
          <a:xfrm rot="5400000">
            <a:off x="7582725" y="3746635"/>
            <a:ext cx="477157" cy="405784"/>
            <a:chOff x="2476874" y="330507"/>
            <a:chExt cx="477157" cy="558184"/>
          </a:xfrm>
        </p:grpSpPr>
        <p:sp>
          <p:nvSpPr>
            <p:cNvPr id="23" name="Right Arrow 22"/>
            <p:cNvSpPr/>
            <p:nvPr/>
          </p:nvSpPr>
          <p:spPr>
            <a:xfrm>
              <a:off x="2476874" y="330507"/>
              <a:ext cx="477157" cy="55818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ight Arrow 4"/>
            <p:cNvSpPr/>
            <p:nvPr/>
          </p:nvSpPr>
          <p:spPr>
            <a:xfrm>
              <a:off x="2476874" y="442144"/>
              <a:ext cx="334010" cy="3349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500" kern="12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990012" y="4673908"/>
            <a:ext cx="477157" cy="405784"/>
            <a:chOff x="2476874" y="330507"/>
            <a:chExt cx="477157" cy="558184"/>
          </a:xfrm>
        </p:grpSpPr>
        <p:sp>
          <p:nvSpPr>
            <p:cNvPr id="26" name="Right Arrow 25"/>
            <p:cNvSpPr/>
            <p:nvPr/>
          </p:nvSpPr>
          <p:spPr>
            <a:xfrm>
              <a:off x="2476874" y="330507"/>
              <a:ext cx="477157" cy="55818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ight Arrow 4"/>
            <p:cNvSpPr/>
            <p:nvPr/>
          </p:nvSpPr>
          <p:spPr>
            <a:xfrm>
              <a:off x="2476874" y="442144"/>
              <a:ext cx="334010" cy="3349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500" kern="1200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9451813" y="4624112"/>
            <a:ext cx="941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Security </a:t>
            </a:r>
          </a:p>
          <a:p>
            <a:pPr algn="ctr"/>
            <a:r>
              <a:rPr lang="en-US" sz="1400" b="1" dirty="0" smtClean="0"/>
              <a:t>“</a:t>
            </a:r>
            <a:r>
              <a:rPr lang="en-US" sz="1400" b="1" dirty="0" smtClean="0"/>
              <a:t>Score”</a:t>
            </a:r>
            <a:endParaRPr lang="en-US" sz="1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2040964" y="4338747"/>
            <a:ext cx="832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Verilog </a:t>
            </a:r>
          </a:p>
          <a:p>
            <a:pPr algn="ctr"/>
            <a:r>
              <a:rPr lang="en-US" sz="1400" b="1" dirty="0" smtClean="0"/>
              <a:t>Netlist</a:t>
            </a:r>
            <a:endParaRPr lang="en-US" sz="14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2096140" y="4868470"/>
            <a:ext cx="721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Signal</a:t>
            </a:r>
          </a:p>
          <a:p>
            <a:pPr algn="ctr"/>
            <a:r>
              <a:rPr lang="en-US" sz="1400" b="1" dirty="0" smtClean="0"/>
              <a:t>Prefix</a:t>
            </a:r>
            <a:endParaRPr lang="en-US" sz="1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7490074" y="3710948"/>
            <a:ext cx="673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GDSII</a:t>
            </a:r>
            <a:endParaRPr lang="en-US" sz="14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5745117" y="4616344"/>
            <a:ext cx="792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Critical</a:t>
            </a:r>
          </a:p>
          <a:p>
            <a:pPr algn="ctr"/>
            <a:r>
              <a:rPr lang="en-US" sz="1400" b="1" dirty="0" smtClean="0"/>
              <a:t>Nets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81218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 txBox="1">
            <a:spLocks/>
          </p:cNvSpPr>
          <p:nvPr/>
        </p:nvSpPr>
        <p:spPr>
          <a:xfrm>
            <a:off x="633819" y="1219200"/>
            <a:ext cx="10921187" cy="1648803"/>
          </a:xfrm>
          <a:prstGeom prst="rect">
            <a:avLst/>
          </a:prstGeom>
        </p:spPr>
        <p:txBody>
          <a:bodyPr/>
          <a:lstStyle>
            <a:lvl1pPr marL="237744" indent="-237744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SzPct val="100000"/>
              <a:buFont typeface="Arial"/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496" indent="-256032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2pPr>
            <a:lvl3pPr marL="758952" indent="-18288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buFont typeface="Wingdings" charset="2"/>
              <a:buChar char="§"/>
              <a:defRPr sz="16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3pPr>
            <a:lvl4pPr marL="10332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FontTx/>
              <a:buNone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4pPr>
            <a:lvl5pPr marL="12618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5000"/>
              <a:buFontTx/>
              <a:buNone/>
              <a:defRPr sz="12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5pPr>
            <a:lvl6pPr marL="22860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7432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2004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6576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r>
              <a:rPr lang="en-US" u="sng" kern="0" dirty="0" smtClean="0"/>
              <a:t>Assume</a:t>
            </a:r>
            <a:r>
              <a:rPr lang="en-US" kern="0" dirty="0" smtClean="0"/>
              <a:t>: RTL designer has appended a specific prefix to </a:t>
            </a:r>
            <a:r>
              <a:rPr lang="en-US" kern="0" dirty="0"/>
              <a:t>“security </a:t>
            </a:r>
            <a:r>
              <a:rPr lang="en-US" kern="0" dirty="0" smtClean="0"/>
              <a:t>critical” signal names in a design</a:t>
            </a:r>
          </a:p>
          <a:p>
            <a:r>
              <a:rPr lang="en-US" u="sng" kern="0" dirty="0" smtClean="0"/>
              <a:t>Problem</a:t>
            </a:r>
            <a:r>
              <a:rPr lang="en-US" kern="0" dirty="0" smtClean="0"/>
              <a:t>: Given this, how can we identify the “fan-in” to these security critical signals?</a:t>
            </a:r>
          </a:p>
          <a:p>
            <a:r>
              <a:rPr lang="en-US" u="sng" kern="0" dirty="0" smtClean="0"/>
              <a:t>Solution</a:t>
            </a:r>
            <a:r>
              <a:rPr lang="en-US" kern="0" dirty="0" smtClean="0"/>
              <a:t>: Nemo </a:t>
            </a:r>
            <a:r>
              <a:rPr lang="mr-IN" kern="0" dirty="0" smtClean="0"/>
              <a:t>–</a:t>
            </a:r>
            <a:r>
              <a:rPr lang="en-US" kern="0" dirty="0" smtClean="0"/>
              <a:t> a Verilog compiler back-end that outputs signal dependency graphs</a:t>
            </a:r>
          </a:p>
          <a:p>
            <a:endParaRPr lang="en-US" sz="1800" kern="0" dirty="0" smtClean="0"/>
          </a:p>
          <a:p>
            <a:pPr lvl="3"/>
            <a:endParaRPr lang="en-US" kern="0" dirty="0" smtClean="0"/>
          </a:p>
          <a:p>
            <a:pPr lvl="2"/>
            <a:endParaRPr lang="en-US" kern="0" dirty="0" smtClean="0"/>
          </a:p>
          <a:p>
            <a:pPr lvl="2"/>
            <a:endParaRPr lang="en-US" kern="0" dirty="0"/>
          </a:p>
        </p:txBody>
      </p:sp>
      <p:sp>
        <p:nvSpPr>
          <p:cNvPr id="25" name="TextBox 24"/>
          <p:cNvSpPr txBox="1"/>
          <p:nvPr/>
        </p:nvSpPr>
        <p:spPr>
          <a:xfrm>
            <a:off x="5220923" y="4038600"/>
            <a:ext cx="1950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u="sng" dirty="0" smtClean="0"/>
              <a:t>Nemo Tool Flow</a:t>
            </a:r>
            <a:endParaRPr lang="en-US" sz="1800" b="1" u="sn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4090676"/>
              </p:ext>
            </p:extLst>
          </p:nvPr>
        </p:nvGraphicFramePr>
        <p:xfrm>
          <a:off x="1119246" y="3188732"/>
          <a:ext cx="9524999" cy="60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Identifying Security Critical Nets in a Design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93776" y="2776692"/>
            <a:ext cx="2159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u="sng" smtClean="0"/>
              <a:t>ASIC Design Flow</a:t>
            </a:r>
            <a:endParaRPr lang="en-US" sz="1800" b="1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2906996" y="3237576"/>
            <a:ext cx="782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Verilog</a:t>
            </a:r>
          </a:p>
          <a:p>
            <a:pPr algn="ctr"/>
            <a:r>
              <a:rPr lang="en-US" sz="1400" b="1" dirty="0" smtClean="0"/>
              <a:t>RTL</a:t>
            </a:r>
            <a:endParaRPr lang="en-US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477076" y="3252515"/>
            <a:ext cx="832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Verilog </a:t>
            </a:r>
          </a:p>
          <a:p>
            <a:pPr algn="ctr"/>
            <a:r>
              <a:rPr lang="en-US" sz="1400" b="1" dirty="0" smtClean="0"/>
              <a:t>Netlist</a:t>
            </a:r>
            <a:endParaRPr 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071919" y="3360237"/>
            <a:ext cx="673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GDSII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5243495" y="4453611"/>
            <a:ext cx="1905000" cy="12192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 smtClean="0"/>
              <a:t>Nemo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8176415" y="4725255"/>
            <a:ext cx="1905000" cy="60959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smtClean="0"/>
              <a:t>Critical Signal Dependency Graph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8" name="Right Arrow 17"/>
          <p:cNvSpPr/>
          <p:nvPr/>
        </p:nvSpPr>
        <p:spPr bwMode="auto">
          <a:xfrm>
            <a:off x="7281455" y="4852107"/>
            <a:ext cx="762000" cy="355897"/>
          </a:xfrm>
          <a:prstGeom prst="rightArrow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0" name="Right Arrow 19"/>
          <p:cNvSpPr/>
          <p:nvPr/>
        </p:nvSpPr>
        <p:spPr bwMode="auto">
          <a:xfrm>
            <a:off x="4399304" y="4613046"/>
            <a:ext cx="762000" cy="355897"/>
          </a:xfrm>
          <a:prstGeom prst="rightArrow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1" name="Right Arrow 20"/>
          <p:cNvSpPr/>
          <p:nvPr/>
        </p:nvSpPr>
        <p:spPr bwMode="auto">
          <a:xfrm>
            <a:off x="4399304" y="5199288"/>
            <a:ext cx="762000" cy="355897"/>
          </a:xfrm>
          <a:prstGeom prst="rightArrow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2360612" y="4420456"/>
            <a:ext cx="1905000" cy="60959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 smtClean="0"/>
              <a:t>Verilog Netlist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 smtClean="0"/>
              <a:t>(from synthesis)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2369268" y="5092013"/>
            <a:ext cx="1905000" cy="60959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 smtClean="0"/>
              <a:t>Critical Sig Prefix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68333" y="6066477"/>
            <a:ext cx="5410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Nemo has </a:t>
            </a:r>
            <a:r>
              <a:rPr lang="en-US" sz="1400" b="1" dirty="0"/>
              <a:t>been open-sourced: </a:t>
            </a:r>
            <a:r>
              <a:rPr lang="en-US" sz="1400" b="1" dirty="0">
                <a:hlinkClick r:id="rId7"/>
              </a:rPr>
              <a:t>https://</a:t>
            </a:r>
            <a:r>
              <a:rPr lang="en-US" sz="1400" b="1" dirty="0" smtClean="0">
                <a:hlinkClick r:id="rId7"/>
              </a:rPr>
              <a:t>github.com/mit-ll/nemo</a:t>
            </a:r>
            <a:endParaRPr lang="en-US" sz="1400" b="1" dirty="0" smtClean="0"/>
          </a:p>
        </p:txBody>
      </p:sp>
      <p:cxnSp>
        <p:nvCxnSpPr>
          <p:cNvPr id="28" name="Curved Connector 27"/>
          <p:cNvCxnSpPr>
            <a:stCxn id="31" idx="4"/>
            <a:endCxn id="22" idx="0"/>
          </p:cNvCxnSpPr>
          <p:nvPr/>
        </p:nvCxnSpPr>
        <p:spPr bwMode="auto">
          <a:xfrm rot="5400000">
            <a:off x="4289774" y="2861493"/>
            <a:ext cx="582302" cy="2535625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2225" cap="flat" cmpd="sng" algn="ctr">
            <a:solidFill>
              <a:srgbClr val="FF0000"/>
            </a:solidFill>
            <a:prstDash val="dash"/>
            <a:round/>
            <a:headEnd type="none" w="sm" len="sm"/>
            <a:tailEnd type="triangle"/>
          </a:ln>
          <a:effectLst/>
        </p:spPr>
      </p:cxnSp>
      <p:sp>
        <p:nvSpPr>
          <p:cNvPr id="33" name="Oval 32"/>
          <p:cNvSpPr/>
          <p:nvPr/>
        </p:nvSpPr>
        <p:spPr bwMode="auto">
          <a:xfrm>
            <a:off x="2830244" y="3186025"/>
            <a:ext cx="884013" cy="621150"/>
          </a:xfrm>
          <a:prstGeom prst="ellipse">
            <a:avLst/>
          </a:prstGeom>
          <a:solidFill>
            <a:schemeClr val="accent5">
              <a:alpha val="0"/>
            </a:schemeClr>
          </a:solidFill>
          <a:ln w="25400" cap="flat" cmpd="sng" algn="ctr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5406730" y="3217004"/>
            <a:ext cx="884013" cy="621150"/>
          </a:xfrm>
          <a:prstGeom prst="ellipse">
            <a:avLst/>
          </a:prstGeom>
          <a:solidFill>
            <a:schemeClr val="accent5">
              <a:alpha val="0"/>
            </a:schemeClr>
          </a:solidFill>
          <a:ln w="25400" cap="flat" cmpd="sng" algn="ctr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cxnSp>
        <p:nvCxnSpPr>
          <p:cNvPr id="34" name="Curved Connector 33"/>
          <p:cNvCxnSpPr>
            <a:endCxn id="23" idx="1"/>
          </p:cNvCxnSpPr>
          <p:nvPr/>
        </p:nvCxnSpPr>
        <p:spPr bwMode="auto">
          <a:xfrm rot="5400000">
            <a:off x="1999615" y="4183767"/>
            <a:ext cx="1582699" cy="843392"/>
          </a:xfrm>
          <a:prstGeom prst="curvedConnector4">
            <a:avLst>
              <a:gd name="adj1" fmla="val 17153"/>
              <a:gd name="adj2" fmla="val 127105"/>
            </a:avLst>
          </a:prstGeom>
          <a:solidFill>
            <a:schemeClr val="accent1"/>
          </a:solidFill>
          <a:ln w="22225" cap="flat" cmpd="sng" algn="ctr">
            <a:solidFill>
              <a:srgbClr val="FF0000"/>
            </a:solidFill>
            <a:prstDash val="dash"/>
            <a:round/>
            <a:headEnd type="non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4299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Nemo Example Usage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212" y="1905000"/>
            <a:ext cx="4312188" cy="41006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83" y="1442483"/>
            <a:ext cx="3977912" cy="44434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9012" y="1442483"/>
            <a:ext cx="3288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FF0000"/>
                </a:solidFill>
              </a:rPr>
              <a:t>Nemo </a:t>
            </a:r>
            <a:r>
              <a:rPr lang="en-US" sz="1800" b="1" dirty="0" smtClean="0">
                <a:solidFill>
                  <a:srgbClr val="FF0000"/>
                </a:solidFill>
              </a:rPr>
              <a:t>INPUT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(</a:t>
            </a:r>
            <a:r>
              <a:rPr lang="en-US" sz="1800" b="1" dirty="0" smtClean="0">
                <a:solidFill>
                  <a:srgbClr val="FF0000"/>
                </a:solidFill>
              </a:rPr>
              <a:t>Synthesized Verilog Netlist)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40591" y="3276600"/>
            <a:ext cx="1594884" cy="1204175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Nemo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4366964" y="3754911"/>
            <a:ext cx="489534" cy="350875"/>
          </a:xfrm>
          <a:prstGeom prst="rightArrow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656337" y="3777060"/>
            <a:ext cx="489534" cy="350875"/>
          </a:xfrm>
          <a:prstGeom prst="rightArrow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66733" y="1442483"/>
            <a:ext cx="4237879" cy="467485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360470" y="1449168"/>
            <a:ext cx="2210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Nemo </a:t>
            </a:r>
            <a:r>
              <a:rPr lang="en-US" sz="1800" b="1" dirty="0" smtClean="0">
                <a:solidFill>
                  <a:srgbClr val="FF0000"/>
                </a:solidFill>
              </a:rPr>
              <a:t>OUTPUT</a:t>
            </a:r>
          </a:p>
          <a:p>
            <a:r>
              <a:rPr lang="en-US" sz="1800" b="1" dirty="0" smtClean="0">
                <a:solidFill>
                  <a:srgbClr val="FF0000"/>
                </a:solidFill>
              </a:rPr>
              <a:t>(</a:t>
            </a:r>
            <a:r>
              <a:rPr lang="en-US" sz="1800" b="1" dirty="0" err="1" smtClean="0">
                <a:solidFill>
                  <a:srgbClr val="FF0000"/>
                </a:solidFill>
              </a:rPr>
              <a:t>Graphviz</a:t>
            </a:r>
            <a:r>
              <a:rPr lang="en-US" sz="1800" b="1" dirty="0" smtClean="0">
                <a:solidFill>
                  <a:srgbClr val="FF0000"/>
                </a:solidFill>
              </a:rPr>
              <a:t> .dot file)</a:t>
            </a:r>
            <a:endParaRPr lang="en-US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031746"/>
      </p:ext>
    </p:extLst>
  </p:cSld>
  <p:clrMapOvr>
    <a:masterClrMapping/>
  </p:clrMapOvr>
</p:sld>
</file>

<file path=ppt/theme/theme1.xml><?xml version="1.0" encoding="utf-8"?>
<a:theme xmlns:a="http://schemas.openxmlformats.org/drawingml/2006/main" name="Lincoln_2012_v16x9">
  <a:themeElements>
    <a:clrScheme name="Custom 1 1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3767"/>
      </a:accent4>
      <a:accent5>
        <a:srgbClr val="D2DCF2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5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1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-110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>
          <a:defRPr sz="1400" b="1" dirty="0"/>
        </a:defPPr>
      </a:lstStyle>
    </a:tx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Lincoln_2012_v16x9</Template>
  <TotalTime>286</TotalTime>
  <Pages>1</Pages>
  <Words>703</Words>
  <Application>Microsoft Macintosh PowerPoint</Application>
  <PresentationFormat>Custom</PresentationFormat>
  <Paragraphs>164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ＭＳ Ｐゴシック</vt:lpstr>
      <vt:lpstr>Times New Roman</vt:lpstr>
      <vt:lpstr>Wingdings</vt:lpstr>
      <vt:lpstr>Arial</vt:lpstr>
      <vt:lpstr>Lincoln_2012_v16x9</vt:lpstr>
      <vt:lpstr>Framework for Evaluating an IC’s Resiliency to Fabrication-Time Attacks (U)</vt:lpstr>
      <vt:lpstr>About Me</vt:lpstr>
      <vt:lpstr>Overview</vt:lpstr>
      <vt:lpstr>Motivation</vt:lpstr>
      <vt:lpstr>Preparation</vt:lpstr>
      <vt:lpstr>Problem</vt:lpstr>
      <vt:lpstr>Approach</vt:lpstr>
      <vt:lpstr>Design</vt:lpstr>
      <vt:lpstr>Design </vt:lpstr>
      <vt:lpstr>Design</vt:lpstr>
      <vt:lpstr>Design</vt:lpstr>
      <vt:lpstr>Design</vt:lpstr>
      <vt:lpstr>Future Work</vt:lpstr>
      <vt:lpstr>Acknowledements</vt:lpstr>
    </vt:vector>
  </TitlesOfParts>
  <Manager/>
  <Company/>
  <LinksUpToDate>false</LinksUpToDate>
  <SharedDoc>false</SharedDoc>
  <HyperlinkBase/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Microsoft Office User</cp:lastModifiedBy>
  <cp:revision>48</cp:revision>
  <cp:lastPrinted>2001-06-18T18:57:59Z</cp:lastPrinted>
  <dcterms:created xsi:type="dcterms:W3CDTF">2017-08-25T15:55:56Z</dcterms:created>
  <dcterms:modified xsi:type="dcterms:W3CDTF">2017-08-25T20:42:29Z</dcterms:modified>
  <cp:category/>
</cp:coreProperties>
</file>